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57" r:id="rId3"/>
    <p:sldId id="258" r:id="rId4"/>
    <p:sldId id="259" r:id="rId5"/>
    <p:sldId id="262" r:id="rId6"/>
    <p:sldId id="263" r:id="rId7"/>
    <p:sldId id="260" r:id="rId8"/>
    <p:sldId id="264" r:id="rId9"/>
    <p:sldId id="265" r:id="rId10"/>
    <p:sldId id="261" r:id="rId11"/>
    <p:sldId id="266" r:id="rId12"/>
    <p:sldId id="267" r:id="rId13"/>
    <p:sldId id="268" r:id="rId14"/>
    <p:sldId id="271"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B9BA6-A826-4B5D-9C04-D34364285248}" type="datetimeFigureOut">
              <a:rPr lang="ru-RU" smtClean="0"/>
              <a:pPr/>
              <a:t>31.03.2019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20526-55D7-4827-94FA-3C19460CC5E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5820526-55D7-4827-94FA-3C19460CC5ED}"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CF62AC83-318E-43F6-9E54-A2071FBF8E16}"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62AC83-318E-43F6-9E54-A2071FBF8E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62AC83-318E-43F6-9E54-A2071FBF8E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62AC83-318E-43F6-9E54-A2071FBF8E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CF62AC83-318E-43F6-9E54-A2071FBF8E1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62AC83-318E-43F6-9E54-A2071FBF8E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62AC83-318E-43F6-9E54-A2071FBF8E1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62AC83-318E-43F6-9E54-A2071FBF8E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62AC83-318E-43F6-9E54-A2071FBF8E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62AC83-318E-43F6-9E54-A2071FBF8E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0746440-7DE2-4D7D-813B-1634CA15EB4B}" type="datetimeFigureOut">
              <a:rPr lang="ru-RU" smtClean="0"/>
              <a:pPr/>
              <a:t>31.03.2019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62AC83-318E-43F6-9E54-A2071FBF8E1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0746440-7DE2-4D7D-813B-1634CA15EB4B}" type="datetimeFigureOut">
              <a:rPr lang="ru-RU" smtClean="0"/>
              <a:pPr/>
              <a:t>31.03.2019</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F62AC83-318E-43F6-9E54-A2071FBF8E1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780928"/>
            <a:ext cx="8229600" cy="1828800"/>
          </a:xfrm>
        </p:spPr>
        <p:txBody>
          <a:bodyPr>
            <a:normAutofit fontScale="90000"/>
          </a:bodyPr>
          <a:lstStyle/>
          <a:p>
            <a:r>
              <a:rPr lang="ru-RU" sz="2800" smtClean="0">
                <a:solidFill>
                  <a:schemeClr val="tx1"/>
                </a:solidFill>
              </a:rPr>
              <a:t>Социальный </a:t>
            </a:r>
            <a:r>
              <a:rPr lang="ru-RU" sz="2800" smtClean="0">
                <a:solidFill>
                  <a:schemeClr val="tx1"/>
                </a:solidFill>
              </a:rPr>
              <a:t>  </a:t>
            </a:r>
            <a:r>
              <a:rPr lang="ru-RU" sz="2800" dirty="0" smtClean="0">
                <a:solidFill>
                  <a:schemeClr val="tx1"/>
                </a:solidFill>
              </a:rPr>
              <a:t>проект </a:t>
            </a:r>
            <a:br>
              <a:rPr lang="ru-RU" sz="2800" dirty="0" smtClean="0">
                <a:solidFill>
                  <a:schemeClr val="tx1"/>
                </a:solidFill>
              </a:rPr>
            </a:br>
            <a:r>
              <a:rPr lang="ru-RU" sz="4400" u="sng" dirty="0" smtClean="0">
                <a:solidFill>
                  <a:schemeClr val="tx1"/>
                </a:solidFill>
              </a:rPr>
              <a:t> «Книга для слепых </a:t>
            </a:r>
            <a:br>
              <a:rPr lang="ru-RU" sz="4400" u="sng" dirty="0" smtClean="0">
                <a:solidFill>
                  <a:schemeClr val="tx1"/>
                </a:solidFill>
              </a:rPr>
            </a:br>
            <a:r>
              <a:rPr lang="ru-RU" sz="4400" u="sng" dirty="0" smtClean="0">
                <a:solidFill>
                  <a:schemeClr val="tx1"/>
                </a:solidFill>
              </a:rPr>
              <a:t>и слабовидящих детей»</a:t>
            </a:r>
            <a:r>
              <a:rPr lang="ru-RU" sz="3100" dirty="0" smtClean="0">
                <a:solidFill>
                  <a:schemeClr val="tx1"/>
                </a:solidFill>
              </a:rPr>
              <a:t/>
            </a:r>
            <a:br>
              <a:rPr lang="ru-RU" sz="3100" dirty="0" smtClean="0">
                <a:solidFill>
                  <a:schemeClr val="tx1"/>
                </a:solidFill>
              </a:rPr>
            </a:br>
            <a:r>
              <a:rPr lang="ru-RU" sz="3100" dirty="0" smtClean="0">
                <a:solidFill>
                  <a:schemeClr val="tx1"/>
                </a:solidFill>
              </a:rPr>
              <a:t>в студии изобразительного искусства</a:t>
            </a:r>
            <a:r>
              <a:rPr lang="ru-RU" dirty="0" smtClean="0">
                <a:solidFill>
                  <a:schemeClr val="tx1"/>
                </a:solidFill>
              </a:rPr>
              <a:t/>
            </a:r>
            <a:br>
              <a:rPr lang="ru-RU" dirty="0" smtClean="0">
                <a:solidFill>
                  <a:schemeClr val="tx1"/>
                </a:solidFill>
              </a:rPr>
            </a:br>
            <a:r>
              <a:rPr lang="ru-RU" dirty="0" smtClean="0">
                <a:solidFill>
                  <a:schemeClr val="tx1"/>
                </a:solidFill>
              </a:rPr>
              <a:t> </a:t>
            </a:r>
            <a:br>
              <a:rPr lang="ru-RU" dirty="0" smtClean="0">
                <a:solidFill>
                  <a:schemeClr val="tx1"/>
                </a:solidFill>
              </a:rPr>
            </a:br>
            <a:endParaRPr lang="ru-RU" dirty="0">
              <a:solidFill>
                <a:schemeClr val="tx1"/>
              </a:solidFill>
            </a:endParaRPr>
          </a:p>
        </p:txBody>
      </p:sp>
      <p:sp>
        <p:nvSpPr>
          <p:cNvPr id="3" name="Подзаголовок 2"/>
          <p:cNvSpPr>
            <a:spLocks noGrp="1"/>
          </p:cNvSpPr>
          <p:nvPr>
            <p:ph type="subTitle" idx="1"/>
          </p:nvPr>
        </p:nvSpPr>
        <p:spPr>
          <a:xfrm>
            <a:off x="1331640" y="3645024"/>
            <a:ext cx="6400800" cy="1752600"/>
          </a:xfrm>
        </p:spPr>
        <p:txBody>
          <a:bodyPr>
            <a:normAutofit fontScale="92500" lnSpcReduction="10000"/>
          </a:bodyPr>
          <a:lstStyle/>
          <a:p>
            <a:r>
              <a:rPr lang="ru-RU" dirty="0" smtClean="0"/>
              <a:t>Автор: Басова Ольга Николаевна</a:t>
            </a:r>
          </a:p>
          <a:p>
            <a:r>
              <a:rPr lang="ru-RU" dirty="0" smtClean="0"/>
              <a:t>Педагог дополнительного образования  </a:t>
            </a:r>
            <a:r>
              <a:rPr lang="ru-RU" dirty="0" err="1" smtClean="0"/>
              <a:t>ИЗО-студии</a:t>
            </a:r>
            <a:r>
              <a:rPr lang="ru-RU" dirty="0" smtClean="0"/>
              <a:t> </a:t>
            </a:r>
          </a:p>
          <a:p>
            <a:r>
              <a:rPr lang="ru-RU" dirty="0" smtClean="0"/>
              <a:t>ДДТ им. В.П. Чкалова</a:t>
            </a:r>
            <a:endParaRPr lang="ru-RU" dirty="0"/>
          </a:p>
        </p:txBody>
      </p:sp>
      <p:sp>
        <p:nvSpPr>
          <p:cNvPr id="72705" name="Rectangle 1"/>
          <p:cNvSpPr>
            <a:spLocks noChangeArrowheads="1"/>
          </p:cNvSpPr>
          <p:nvPr/>
        </p:nvSpPr>
        <p:spPr bwMode="auto">
          <a:xfrm>
            <a:off x="1583521" y="217766"/>
            <a:ext cx="597695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Муниципальное  бюджетное учреждение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Дополнительного образования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Дворец детского (юношеского)  творчества имени В.П. Чкалова</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1234\AppData\Local\Microsoft\Windows\Temporary Internet Files\Content.Word\20170116_104159.jpg"/>
          <p:cNvPicPr>
            <a:picLocks noGrp="1"/>
          </p:cNvPicPr>
          <p:nvPr>
            <p:ph idx="1"/>
          </p:nvPr>
        </p:nvPicPr>
        <p:blipFill>
          <a:blip r:embed="rId2" cstate="print">
            <a:lum bright="20000" contrast="10000"/>
          </a:blip>
          <a:srcRect l="6734" r="6040"/>
          <a:stretch>
            <a:fillRect/>
          </a:stretch>
        </p:blipFill>
        <p:spPr bwMode="auto">
          <a:xfrm>
            <a:off x="323528" y="1268760"/>
            <a:ext cx="3960440" cy="2664296"/>
          </a:xfrm>
          <a:prstGeom prst="rect">
            <a:avLst/>
          </a:prstGeom>
          <a:noFill/>
          <a:ln w="9525">
            <a:noFill/>
            <a:miter lim="800000"/>
            <a:headEnd/>
            <a:tailEnd/>
          </a:ln>
        </p:spPr>
      </p:pic>
      <p:pic>
        <p:nvPicPr>
          <p:cNvPr id="5" name="Рисунок 4" descr="C:\Users\1234\AppData\Local\Microsoft\Windows\Temporary Internet Files\Content.Word\20170116_104111.jpg"/>
          <p:cNvPicPr/>
          <p:nvPr/>
        </p:nvPicPr>
        <p:blipFill>
          <a:blip r:embed="rId3" cstate="print">
            <a:lum bright="40000" contrast="40000"/>
          </a:blip>
          <a:srcRect/>
          <a:stretch>
            <a:fillRect/>
          </a:stretch>
        </p:blipFill>
        <p:spPr bwMode="auto">
          <a:xfrm>
            <a:off x="323528" y="4293096"/>
            <a:ext cx="4248472" cy="2169719"/>
          </a:xfrm>
          <a:prstGeom prst="rect">
            <a:avLst/>
          </a:prstGeom>
          <a:noFill/>
          <a:ln w="9525">
            <a:noFill/>
            <a:miter lim="800000"/>
            <a:headEnd/>
            <a:tailEnd/>
          </a:ln>
        </p:spPr>
      </p:pic>
      <p:pic>
        <p:nvPicPr>
          <p:cNvPr id="6" name="Рисунок 5" descr="C:\Users\1234\AppData\Local\Microsoft\Windows\Temporary Internet Files\Content.Word\20170115_221123.jpg"/>
          <p:cNvPicPr/>
          <p:nvPr/>
        </p:nvPicPr>
        <p:blipFill>
          <a:blip r:embed="rId4" cstate="print"/>
          <a:srcRect/>
          <a:stretch>
            <a:fillRect/>
          </a:stretch>
        </p:blipFill>
        <p:spPr bwMode="auto">
          <a:xfrm rot="5400000">
            <a:off x="3921012" y="1775732"/>
            <a:ext cx="5940425" cy="334230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Изготовление барельефа.</a:t>
            </a:r>
            <a:br>
              <a:rPr lang="ru-RU" dirty="0" smtClean="0"/>
            </a:br>
            <a:r>
              <a:rPr lang="ru-RU" dirty="0" smtClean="0"/>
              <a:t> Замес и разминание массы.</a:t>
            </a:r>
            <a:endParaRPr lang="ru-RU" dirty="0"/>
          </a:p>
        </p:txBody>
      </p:sp>
      <p:pic>
        <p:nvPicPr>
          <p:cNvPr id="4" name="Содержимое 3" descr="C:\Users\1234\AppData\Local\Microsoft\Windows\Temporary Internet Files\Content.Word\20170113_171211.jpg"/>
          <p:cNvPicPr>
            <a:picLocks noGrp="1"/>
          </p:cNvPicPr>
          <p:nvPr>
            <p:ph idx="1"/>
          </p:nvPr>
        </p:nvPicPr>
        <p:blipFill>
          <a:blip r:embed="rId2" cstate="print"/>
          <a:srcRect/>
          <a:stretch>
            <a:fillRect/>
          </a:stretch>
        </p:blipFill>
        <p:spPr bwMode="auto">
          <a:xfrm rot="5400000">
            <a:off x="-299542" y="2107853"/>
            <a:ext cx="5184578" cy="3938439"/>
          </a:xfrm>
          <a:prstGeom prst="rect">
            <a:avLst/>
          </a:prstGeom>
          <a:noFill/>
          <a:ln w="9525">
            <a:noFill/>
            <a:miter lim="800000"/>
            <a:headEnd/>
            <a:tailEnd/>
          </a:ln>
        </p:spPr>
      </p:pic>
      <p:pic>
        <p:nvPicPr>
          <p:cNvPr id="5" name="Рисунок 4" descr="C:\Users\1234\AppData\Local\Microsoft\Windows\Temporary Internet Files\Content.Word\20170113_171216.jpg"/>
          <p:cNvPicPr/>
          <p:nvPr/>
        </p:nvPicPr>
        <p:blipFill>
          <a:blip r:embed="rId3" cstate="print"/>
          <a:srcRect/>
          <a:stretch>
            <a:fillRect/>
          </a:stretch>
        </p:blipFill>
        <p:spPr bwMode="auto">
          <a:xfrm rot="5400000">
            <a:off x="4384636" y="2464236"/>
            <a:ext cx="5301208" cy="305427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Изготовление барельефа</a:t>
            </a:r>
            <a:endParaRPr lang="ru-RU" dirty="0"/>
          </a:p>
        </p:txBody>
      </p:sp>
      <p:pic>
        <p:nvPicPr>
          <p:cNvPr id="4" name="Содержимое 3" descr="C:\Users\1234\AppData\Local\Microsoft\Windows\Temporary Internet Files\Content.Word\20170113_171206.jpg"/>
          <p:cNvPicPr>
            <a:picLocks noGrp="1"/>
          </p:cNvPicPr>
          <p:nvPr>
            <p:ph idx="1"/>
          </p:nvPr>
        </p:nvPicPr>
        <p:blipFill>
          <a:blip r:embed="rId2" cstate="print"/>
          <a:srcRect/>
          <a:stretch>
            <a:fillRect/>
          </a:stretch>
        </p:blipFill>
        <p:spPr bwMode="auto">
          <a:xfrm rot="5400000">
            <a:off x="539551" y="2204865"/>
            <a:ext cx="4680521" cy="3528392"/>
          </a:xfrm>
          <a:prstGeom prst="rect">
            <a:avLst/>
          </a:prstGeom>
          <a:noFill/>
          <a:ln w="9525">
            <a:noFill/>
            <a:miter lim="800000"/>
            <a:headEnd/>
            <a:tailEnd/>
          </a:ln>
        </p:spPr>
      </p:pic>
      <p:pic>
        <p:nvPicPr>
          <p:cNvPr id="5" name="Рисунок 4" descr="C:\Users\1234\AppData\Local\Microsoft\Windows\Temporary Internet Files\Content.Word\20170113_171229.jpg"/>
          <p:cNvPicPr/>
          <p:nvPr/>
        </p:nvPicPr>
        <p:blipFill>
          <a:blip r:embed="rId3" cstate="print"/>
          <a:srcRect l="12233"/>
          <a:stretch>
            <a:fillRect/>
          </a:stretch>
        </p:blipFill>
        <p:spPr bwMode="auto">
          <a:xfrm rot="5400000">
            <a:off x="4667192" y="2469712"/>
            <a:ext cx="4685548" cy="300372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Барельеф. Просушивание.</a:t>
            </a:r>
            <a:endParaRPr lang="ru-RU" dirty="0"/>
          </a:p>
        </p:txBody>
      </p:sp>
      <p:pic>
        <p:nvPicPr>
          <p:cNvPr id="5" name="Рисунок 4" descr="C:\Users\1234\AppData\Local\Microsoft\Windows\Temporary Internet Files\Content.Word\20170113_183401.jpg"/>
          <p:cNvPicPr/>
          <p:nvPr/>
        </p:nvPicPr>
        <p:blipFill>
          <a:blip r:embed="rId2" cstate="print"/>
          <a:srcRect l="4794" r="9931"/>
          <a:stretch>
            <a:fillRect/>
          </a:stretch>
        </p:blipFill>
        <p:spPr bwMode="auto">
          <a:xfrm>
            <a:off x="179512" y="2348880"/>
            <a:ext cx="5472608" cy="3672408"/>
          </a:xfrm>
          <a:prstGeom prst="rect">
            <a:avLst/>
          </a:prstGeom>
          <a:noFill/>
          <a:ln w="9525">
            <a:noFill/>
            <a:miter lim="800000"/>
            <a:headEnd/>
            <a:tailEnd/>
          </a:ln>
        </p:spPr>
      </p:pic>
      <p:pic>
        <p:nvPicPr>
          <p:cNvPr id="7" name="Picture 2"/>
          <p:cNvPicPr>
            <a:picLocks noGrp="1" noChangeAspect="1" noChangeArrowheads="1"/>
          </p:cNvPicPr>
          <p:nvPr>
            <p:ph idx="1"/>
          </p:nvPr>
        </p:nvPicPr>
        <p:blipFill>
          <a:blip r:embed="rId3" cstate="print"/>
          <a:srcRect l="8031" r="9480" b="1272"/>
          <a:stretch>
            <a:fillRect/>
          </a:stretch>
        </p:blipFill>
        <p:spPr bwMode="auto">
          <a:xfrm rot="5400000">
            <a:off x="5031431" y="2393505"/>
            <a:ext cx="4680519" cy="315111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Изготовление страниц</a:t>
            </a:r>
            <a:endParaRPr lang="ru-RU" dirty="0"/>
          </a:p>
        </p:txBody>
      </p:sp>
      <p:pic>
        <p:nvPicPr>
          <p:cNvPr id="84994" name="Picture 2" descr="G:\фото книга\20170207_234630.jpg"/>
          <p:cNvPicPr>
            <a:picLocks noGrp="1" noChangeAspect="1" noChangeArrowheads="1"/>
          </p:cNvPicPr>
          <p:nvPr>
            <p:ph idx="1"/>
          </p:nvPr>
        </p:nvPicPr>
        <p:blipFill>
          <a:blip r:embed="rId2" cstate="print">
            <a:lum bright="10000" contrast="20000"/>
          </a:blip>
          <a:srcRect l="12376" r="16750" b="3796"/>
          <a:stretch>
            <a:fillRect/>
          </a:stretch>
        </p:blipFill>
        <p:spPr bwMode="auto">
          <a:xfrm>
            <a:off x="1475656" y="1639887"/>
            <a:ext cx="5832648" cy="445340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Вариант обложки</a:t>
            </a:r>
            <a:endParaRPr lang="ru-RU" dirty="0"/>
          </a:p>
        </p:txBody>
      </p:sp>
      <p:pic>
        <p:nvPicPr>
          <p:cNvPr id="4" name="Содержимое 3" descr="C:\Users\1234\AppData\Local\Microsoft\Windows\Temporary Internet Files\Content.Word\20170116_065354.jpg"/>
          <p:cNvPicPr>
            <a:picLocks noGrp="1"/>
          </p:cNvPicPr>
          <p:nvPr>
            <p:ph idx="1"/>
          </p:nvPr>
        </p:nvPicPr>
        <p:blipFill>
          <a:blip r:embed="rId2" cstate="print">
            <a:lum bright="30000" contrast="40000"/>
          </a:blip>
          <a:srcRect l="11093" r="9679"/>
          <a:stretch>
            <a:fillRect/>
          </a:stretch>
        </p:blipFill>
        <p:spPr bwMode="auto">
          <a:xfrm rot="16200000">
            <a:off x="54129" y="1970208"/>
            <a:ext cx="4211210" cy="2952329"/>
          </a:xfrm>
          <a:prstGeom prst="rect">
            <a:avLst/>
          </a:prstGeom>
          <a:noFill/>
          <a:ln w="9525">
            <a:noFill/>
            <a:miter lim="800000"/>
            <a:headEnd/>
            <a:tailEnd/>
          </a:ln>
        </p:spPr>
      </p:pic>
      <p:pic>
        <p:nvPicPr>
          <p:cNvPr id="86018" name="Picture 2" descr="G:\фото книга\фото книга печать\20170205_144237.jpg"/>
          <p:cNvPicPr>
            <a:picLocks noChangeAspect="1" noChangeArrowheads="1"/>
          </p:cNvPicPr>
          <p:nvPr/>
        </p:nvPicPr>
        <p:blipFill>
          <a:blip r:embed="rId3" cstate="print"/>
          <a:srcRect/>
          <a:stretch>
            <a:fillRect/>
          </a:stretch>
        </p:blipFill>
        <p:spPr bwMode="auto">
          <a:xfrm>
            <a:off x="4860032" y="1268760"/>
            <a:ext cx="3676493" cy="46805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Содержимое 2"/>
          <p:cNvSpPr>
            <a:spLocks noGrp="1"/>
          </p:cNvSpPr>
          <p:nvPr>
            <p:ph idx="1"/>
          </p:nvPr>
        </p:nvSpPr>
        <p:spPr/>
        <p:txBody>
          <a:bodyPr/>
          <a:lstStyle/>
          <a:p>
            <a:r>
              <a:rPr lang="ru-RU" dirty="0" smtClean="0"/>
              <a:t>Много задач было в этом проекте, и все они осуществились, но самое главное – это неравнодушное отношение учащихся к проблемам других людей. Социальная активность была на первом месте. Можно использовать эту работу,  как методическую рекомендацию для занятий в студиях изобразительного искусства и не только. Давай вместе делать этот мир лучше и дружелюбней.</a:t>
            </a:r>
          </a:p>
          <a:p>
            <a:r>
              <a:rPr lang="ru-RU" dirty="0" smtClean="0"/>
              <a:t> </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solidFill>
                  <a:schemeClr val="tx1"/>
                </a:solidFill>
              </a:rPr>
              <a:t>Актуальность</a:t>
            </a:r>
            <a:endParaRPr lang="ru-RU" dirty="0">
              <a:solidFill>
                <a:schemeClr val="tx1"/>
              </a:solidFill>
            </a:endParaRPr>
          </a:p>
        </p:txBody>
      </p:sp>
      <p:sp>
        <p:nvSpPr>
          <p:cNvPr id="3" name="Содержимое 2"/>
          <p:cNvSpPr>
            <a:spLocks noGrp="1"/>
          </p:cNvSpPr>
          <p:nvPr>
            <p:ph idx="1"/>
          </p:nvPr>
        </p:nvSpPr>
        <p:spPr>
          <a:xfrm>
            <a:off x="0" y="1124744"/>
            <a:ext cx="4906888" cy="5733256"/>
          </a:xfrm>
        </p:spPr>
        <p:txBody>
          <a:bodyPr>
            <a:normAutofit fontScale="77500" lnSpcReduction="20000"/>
          </a:bodyPr>
          <a:lstStyle/>
          <a:p>
            <a:r>
              <a:rPr lang="ru-RU" dirty="0" smtClean="0"/>
              <a:t>В окружающем нас мире много интересного. Человек ищет разную занимательную информацию, занятия, но часто не задумывается о том, что рядом: в его городе, на его улице, в его доме живут люди, казалось бы, такие же, но дано им природой или обстоятельствами меньше возможностей воспринимать этот мир полноценно, люди, которые не могут видеть мир как другие. Для помощи  людям с особенностями зрения был создан проект тактильной книги, которую в силах сделать любой желающий, а на учебных занятиях в </a:t>
            </a:r>
            <a:r>
              <a:rPr lang="ru-RU" dirty="0" err="1" smtClean="0"/>
              <a:t>ИЗО-студии</a:t>
            </a:r>
            <a:r>
              <a:rPr lang="ru-RU" dirty="0" smtClean="0"/>
              <a:t> можно совместить обучение с пользой для других.</a:t>
            </a:r>
          </a:p>
          <a:p>
            <a:endParaRPr lang="ru-RU" dirty="0"/>
          </a:p>
        </p:txBody>
      </p:sp>
      <p:pic>
        <p:nvPicPr>
          <p:cNvPr id="77826" name="Picture 2" descr="Картинки по запросу тактильные книги для слепых детей"/>
          <p:cNvPicPr>
            <a:picLocks noChangeAspect="1" noChangeArrowheads="1"/>
          </p:cNvPicPr>
          <p:nvPr/>
        </p:nvPicPr>
        <p:blipFill>
          <a:blip r:embed="rId2" cstate="print"/>
          <a:srcRect r="11961"/>
          <a:stretch>
            <a:fillRect/>
          </a:stretch>
        </p:blipFill>
        <p:spPr bwMode="auto">
          <a:xfrm>
            <a:off x="5089285" y="1772816"/>
            <a:ext cx="4054715" cy="30243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2420888"/>
            <a:ext cx="4341168" cy="4437112"/>
          </a:xfrm>
        </p:spPr>
        <p:txBody>
          <a:bodyPr>
            <a:normAutofit fontScale="92500" lnSpcReduction="10000"/>
          </a:bodyPr>
          <a:lstStyle/>
          <a:p>
            <a:r>
              <a:rPr lang="ru-RU" dirty="0" smtClean="0"/>
              <a:t>Создать среду  для творчества – это очень важно для эстетического и этического аспекта развития личности, но еще важно и социально активировать, показать, что через творчество можно не только выразить красоту, но и принести пользу другим.</a:t>
            </a:r>
            <a:endParaRPr lang="ru-RU" dirty="0"/>
          </a:p>
        </p:txBody>
      </p:sp>
      <p:pic>
        <p:nvPicPr>
          <p:cNvPr id="76802" name="Picture 2" descr="Картинки по запросу тактильные книги для слепых детей"/>
          <p:cNvPicPr>
            <a:picLocks noChangeAspect="1" noChangeArrowheads="1"/>
          </p:cNvPicPr>
          <p:nvPr/>
        </p:nvPicPr>
        <p:blipFill>
          <a:blip r:embed="rId2" cstate="print"/>
          <a:srcRect/>
          <a:stretch>
            <a:fillRect/>
          </a:stretch>
        </p:blipFill>
        <p:spPr bwMode="auto">
          <a:xfrm>
            <a:off x="5652120" y="188640"/>
            <a:ext cx="3048000" cy="2286001"/>
          </a:xfrm>
          <a:prstGeom prst="rect">
            <a:avLst/>
          </a:prstGeom>
          <a:noFill/>
        </p:spPr>
      </p:pic>
      <p:pic>
        <p:nvPicPr>
          <p:cNvPr id="76804" name="Picture 4" descr="Картинки по запросу тактильные книги для слепых детей"/>
          <p:cNvPicPr>
            <a:picLocks noChangeAspect="1" noChangeArrowheads="1"/>
          </p:cNvPicPr>
          <p:nvPr/>
        </p:nvPicPr>
        <p:blipFill>
          <a:blip r:embed="rId3" cstate="print"/>
          <a:srcRect/>
          <a:stretch>
            <a:fillRect/>
          </a:stretch>
        </p:blipFill>
        <p:spPr bwMode="auto">
          <a:xfrm>
            <a:off x="323528" y="332656"/>
            <a:ext cx="4436927" cy="59046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4744"/>
            <a:ext cx="8229600" cy="1143000"/>
          </a:xfrm>
        </p:spPr>
        <p:txBody>
          <a:bodyPr>
            <a:normAutofit fontScale="90000"/>
          </a:bodyPr>
          <a:lstStyle/>
          <a:p>
            <a:r>
              <a:rPr lang="ru-RU" sz="3100" dirty="0" smtClean="0">
                <a:solidFill>
                  <a:schemeClr val="bg1"/>
                </a:solidFill>
              </a:rPr>
              <a:t>Цель: создание учащимися </a:t>
            </a:r>
            <a:r>
              <a:rPr lang="ru-RU" sz="3100" dirty="0" err="1" smtClean="0">
                <a:solidFill>
                  <a:schemeClr val="bg1"/>
                </a:solidFill>
              </a:rPr>
              <a:t>ИЗО-студии</a:t>
            </a:r>
            <a:r>
              <a:rPr lang="ru-RU" sz="3100" dirty="0" smtClean="0">
                <a:solidFill>
                  <a:schemeClr val="bg1"/>
                </a:solidFill>
              </a:rPr>
              <a:t> и педагогом книги с объемно-графическими изображениями животных для слепых и слабовидящих детей.</a:t>
            </a:r>
            <a:r>
              <a:rPr lang="ru-RU" dirty="0" smtClean="0">
                <a:solidFill>
                  <a:schemeClr val="bg1"/>
                </a:solidFill>
              </a:rPr>
              <a:t/>
            </a:r>
            <a:br>
              <a:rPr lang="ru-RU" dirty="0" smtClean="0">
                <a:solidFill>
                  <a:schemeClr val="bg1"/>
                </a:solidFill>
              </a:rPr>
            </a:br>
            <a:r>
              <a:rPr lang="ru-RU" dirty="0" smtClean="0"/>
              <a:t> </a:t>
            </a:r>
            <a:br>
              <a:rPr lang="ru-RU" dirty="0" smtClean="0"/>
            </a:br>
            <a:endParaRPr lang="ru-RU" dirty="0"/>
          </a:p>
        </p:txBody>
      </p:sp>
      <p:sp>
        <p:nvSpPr>
          <p:cNvPr id="3" name="Содержимое 2"/>
          <p:cNvSpPr>
            <a:spLocks noGrp="1"/>
          </p:cNvSpPr>
          <p:nvPr>
            <p:ph idx="1"/>
          </p:nvPr>
        </p:nvSpPr>
        <p:spPr>
          <a:xfrm>
            <a:off x="467544" y="1844824"/>
            <a:ext cx="8229600" cy="4709160"/>
          </a:xfrm>
        </p:spPr>
        <p:txBody>
          <a:bodyPr/>
          <a:lstStyle/>
          <a:p>
            <a:r>
              <a:rPr lang="ru-RU" b="1" dirty="0" smtClean="0"/>
              <a:t>Задачи: </a:t>
            </a:r>
            <a:r>
              <a:rPr lang="ru-RU" dirty="0" smtClean="0"/>
              <a:t/>
            </a:r>
            <a:br>
              <a:rPr lang="ru-RU" dirty="0" smtClean="0"/>
            </a:br>
            <a:r>
              <a:rPr lang="ru-RU" dirty="0" smtClean="0"/>
              <a:t>Повышение уровня социальной активности учащихся.</a:t>
            </a:r>
            <a:br>
              <a:rPr lang="ru-RU" dirty="0" smtClean="0"/>
            </a:br>
            <a:r>
              <a:rPr lang="ru-RU" dirty="0" smtClean="0"/>
              <a:t>Освоение нового материала программы.</a:t>
            </a:r>
            <a:br>
              <a:rPr lang="ru-RU" dirty="0" smtClean="0"/>
            </a:br>
            <a:r>
              <a:rPr lang="ru-RU" dirty="0" smtClean="0"/>
              <a:t>Освоение новой технологии изготовления холодного фарфора.</a:t>
            </a:r>
            <a:br>
              <a:rPr lang="ru-RU" dirty="0" smtClean="0"/>
            </a:br>
            <a:r>
              <a:rPr lang="ru-RU" dirty="0" smtClean="0"/>
              <a:t>Создание методического материала.</a:t>
            </a:r>
            <a:br>
              <a:rPr lang="ru-RU" dirty="0" smtClean="0"/>
            </a:br>
            <a:r>
              <a:rPr lang="ru-RU" dirty="0" smtClean="0"/>
              <a:t>Освоение азбуки для слепых с использованием в работе.</a:t>
            </a:r>
            <a:br>
              <a:rPr lang="ru-RU"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ru-RU" dirty="0" smtClean="0">
                <a:solidFill>
                  <a:schemeClr val="tx1"/>
                </a:solidFill>
              </a:rPr>
              <a:t>Поиск идей для работы.</a:t>
            </a:r>
            <a:br>
              <a:rPr lang="ru-RU" dirty="0" smtClean="0">
                <a:solidFill>
                  <a:schemeClr val="tx1"/>
                </a:solidFill>
              </a:rPr>
            </a:br>
            <a:endParaRPr lang="ru-RU" dirty="0">
              <a:solidFill>
                <a:schemeClr val="tx1"/>
              </a:solidFill>
            </a:endParaRPr>
          </a:p>
        </p:txBody>
      </p:sp>
      <p:pic>
        <p:nvPicPr>
          <p:cNvPr id="80898" name="Picture 2" descr="Картинки по запросу тактильные книги для слепых детей"/>
          <p:cNvPicPr>
            <a:picLocks noChangeAspect="1" noChangeArrowheads="1"/>
          </p:cNvPicPr>
          <p:nvPr/>
        </p:nvPicPr>
        <p:blipFill>
          <a:blip r:embed="rId2" cstate="print"/>
          <a:srcRect/>
          <a:stretch>
            <a:fillRect/>
          </a:stretch>
        </p:blipFill>
        <p:spPr bwMode="auto">
          <a:xfrm>
            <a:off x="251520" y="1124744"/>
            <a:ext cx="4039510" cy="3744416"/>
          </a:xfrm>
          <a:prstGeom prst="rect">
            <a:avLst/>
          </a:prstGeom>
          <a:noFill/>
        </p:spPr>
      </p:pic>
      <p:pic>
        <p:nvPicPr>
          <p:cNvPr id="80899" name="Picture 3" descr="G:\книга\0ff11dd51081c656a21d8c0a4e27a623[1].jpg"/>
          <p:cNvPicPr>
            <a:picLocks noGrp="1" noChangeAspect="1" noChangeArrowheads="1"/>
          </p:cNvPicPr>
          <p:nvPr>
            <p:ph idx="1"/>
          </p:nvPr>
        </p:nvPicPr>
        <p:blipFill>
          <a:blip r:embed="rId3" cstate="print"/>
          <a:srcRect t="18806" r="5281" b="9733"/>
          <a:stretch>
            <a:fillRect/>
          </a:stretch>
        </p:blipFill>
        <p:spPr bwMode="auto">
          <a:xfrm>
            <a:off x="4716016" y="1124744"/>
            <a:ext cx="4222948" cy="2561587"/>
          </a:xfrm>
          <a:prstGeom prst="rect">
            <a:avLst/>
          </a:prstGeom>
          <a:noFill/>
        </p:spPr>
      </p:pic>
      <p:pic>
        <p:nvPicPr>
          <p:cNvPr id="80900" name="Picture 4" descr="G:\книга\pre_readers01[1].jpg"/>
          <p:cNvPicPr>
            <a:picLocks noChangeAspect="1" noChangeArrowheads="1"/>
          </p:cNvPicPr>
          <p:nvPr/>
        </p:nvPicPr>
        <p:blipFill>
          <a:blip r:embed="rId4" cstate="print"/>
          <a:srcRect/>
          <a:stretch>
            <a:fillRect/>
          </a:stretch>
        </p:blipFill>
        <p:spPr bwMode="auto">
          <a:xfrm>
            <a:off x="4499992" y="3898900"/>
            <a:ext cx="4445000" cy="2959100"/>
          </a:xfrm>
          <a:prstGeom prst="rect">
            <a:avLst/>
          </a:prstGeom>
          <a:noFill/>
        </p:spPr>
      </p:pic>
      <p:sp>
        <p:nvSpPr>
          <p:cNvPr id="7" name="Прямоугольник 6"/>
          <p:cNvSpPr/>
          <p:nvPr/>
        </p:nvSpPr>
        <p:spPr>
          <a:xfrm>
            <a:off x="827584" y="5085184"/>
            <a:ext cx="3240360" cy="461665"/>
          </a:xfrm>
          <a:prstGeom prst="rect">
            <a:avLst/>
          </a:prstGeom>
        </p:spPr>
        <p:txBody>
          <a:bodyPr wrap="square">
            <a:spAutoFit/>
          </a:bodyPr>
          <a:lstStyle/>
          <a:p>
            <a:r>
              <a:rPr lang="ru-RU" sz="2400" b="1" dirty="0">
                <a:ln w="6350">
                  <a:noFill/>
                </a:ln>
                <a:solidFill>
                  <a:prstClr val="white"/>
                </a:solidFill>
                <a:effectLst>
                  <a:outerShdw blurRad="114300" dist="101600" dir="2700000" algn="tl" rotWithShape="0">
                    <a:srgbClr val="000000">
                      <a:alpha val="40000"/>
                    </a:srgbClr>
                  </a:outerShdw>
                </a:effectLst>
                <a:latin typeface="Arial"/>
                <a:ea typeface="+mj-ea"/>
                <a:cs typeface="+mj-cs"/>
              </a:rPr>
              <a:t>Изучение опыта.</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Концепция работы</a:t>
            </a:r>
            <a:endParaRPr lang="ru-RU" dirty="0">
              <a:solidFill>
                <a:schemeClr val="tx1"/>
              </a:solidFill>
            </a:endParaRPr>
          </a:p>
        </p:txBody>
      </p:sp>
      <p:sp>
        <p:nvSpPr>
          <p:cNvPr id="3" name="Содержимое 2"/>
          <p:cNvSpPr>
            <a:spLocks noGrp="1"/>
          </p:cNvSpPr>
          <p:nvPr>
            <p:ph idx="1"/>
          </p:nvPr>
        </p:nvSpPr>
        <p:spPr/>
        <p:txBody>
          <a:bodyPr/>
          <a:lstStyle/>
          <a:p>
            <a:r>
              <a:rPr lang="ru-RU" dirty="0" smtClean="0"/>
              <a:t>Использование объемно-графического изображения животных с помощью рельефного контура и барельефа, а также использование азбуки Брайля для создания на уроках в </a:t>
            </a:r>
            <a:r>
              <a:rPr lang="ru-RU" dirty="0" err="1" smtClean="0"/>
              <a:t>ИЗО-студии</a:t>
            </a:r>
            <a:r>
              <a:rPr lang="ru-RU" dirty="0" smtClean="0"/>
              <a:t> тактильной «Книги о животных» для слепых и слабовидящих детей.</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Этапы работы.</a:t>
            </a:r>
            <a:br>
              <a:rPr lang="ru-RU" dirty="0" smtClean="0">
                <a:solidFill>
                  <a:schemeClr val="tx1"/>
                </a:solidFill>
              </a:rPr>
            </a:br>
            <a:endParaRPr lang="ru-RU" dirty="0">
              <a:solidFill>
                <a:schemeClr val="tx1"/>
              </a:solidFill>
            </a:endParaRPr>
          </a:p>
        </p:txBody>
      </p:sp>
      <p:sp>
        <p:nvSpPr>
          <p:cNvPr id="3" name="Содержимое 2"/>
          <p:cNvSpPr>
            <a:spLocks noGrp="1"/>
          </p:cNvSpPr>
          <p:nvPr>
            <p:ph idx="1"/>
          </p:nvPr>
        </p:nvSpPr>
        <p:spPr/>
        <p:txBody>
          <a:bodyPr>
            <a:normAutofit fontScale="92500" lnSpcReduction="20000"/>
          </a:bodyPr>
          <a:lstStyle/>
          <a:p>
            <a:pPr lvl="0"/>
            <a:r>
              <a:rPr lang="ru-RU" dirty="0" smtClean="0"/>
              <a:t>Подбор материала по проекту для учащихся.</a:t>
            </a:r>
          </a:p>
          <a:p>
            <a:pPr lvl="0"/>
            <a:r>
              <a:rPr lang="ru-RU" dirty="0" smtClean="0"/>
              <a:t>Беседа о книгах для слепых и слабовидящих детей.</a:t>
            </a:r>
          </a:p>
          <a:p>
            <a:pPr lvl="0"/>
            <a:r>
              <a:rPr lang="ru-RU" dirty="0" smtClean="0"/>
              <a:t>Эскизный этап работы. Рисунок животного.</a:t>
            </a:r>
          </a:p>
          <a:p>
            <a:pPr lvl="0"/>
            <a:r>
              <a:rPr lang="ru-RU" dirty="0" smtClean="0"/>
              <a:t>Рельефно-графический контурный рисунок.</a:t>
            </a:r>
          </a:p>
          <a:p>
            <a:pPr lvl="0"/>
            <a:r>
              <a:rPr lang="ru-RU" dirty="0" smtClean="0"/>
              <a:t>Изготовление массы для лепки в технике холодного фарфора.</a:t>
            </a:r>
          </a:p>
          <a:p>
            <a:pPr lvl="0"/>
            <a:r>
              <a:rPr lang="ru-RU" dirty="0" smtClean="0"/>
              <a:t>Создание барельефа.</a:t>
            </a:r>
          </a:p>
          <a:p>
            <a:pPr lvl="0"/>
            <a:r>
              <a:rPr lang="ru-RU" dirty="0" smtClean="0"/>
              <a:t>Работа с барельефом в цвете.</a:t>
            </a:r>
          </a:p>
          <a:p>
            <a:pPr lvl="0"/>
            <a:r>
              <a:rPr lang="ru-RU" dirty="0" smtClean="0"/>
              <a:t>Работа с азбукой Брайля. </a:t>
            </a:r>
          </a:p>
          <a:p>
            <a:pPr lvl="0"/>
            <a:r>
              <a:rPr lang="ru-RU" dirty="0" smtClean="0"/>
              <a:t>Изготовление страниц  для книги.</a:t>
            </a:r>
          </a:p>
          <a:p>
            <a:pPr>
              <a:buNone/>
            </a:pPr>
            <a:r>
              <a:rPr lang="ru-RU" dirty="0" smtClean="0"/>
              <a:t> </a:t>
            </a:r>
          </a:p>
          <a:p>
            <a:pPr>
              <a:buNone/>
            </a:pPr>
            <a:r>
              <a:rPr lang="ru-RU" dirty="0" smtClean="0"/>
              <a:t> </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Эскизный этап работы</a:t>
            </a:r>
            <a:endParaRPr lang="ru-RU" dirty="0"/>
          </a:p>
        </p:txBody>
      </p:sp>
      <p:pic>
        <p:nvPicPr>
          <p:cNvPr id="4" name="Содержимое 3" descr="C:\Users\1234\AppData\Local\Microsoft\Windows\Temporary Internet Files\Content.Word\20170116_104123.jpg"/>
          <p:cNvPicPr>
            <a:picLocks noGrp="1"/>
          </p:cNvPicPr>
          <p:nvPr>
            <p:ph idx="1"/>
          </p:nvPr>
        </p:nvPicPr>
        <p:blipFill>
          <a:blip r:embed="rId2" cstate="print">
            <a:lum bright="10000" contrast="20000"/>
          </a:blip>
          <a:srcRect/>
          <a:stretch>
            <a:fillRect/>
          </a:stretch>
        </p:blipFill>
        <p:spPr bwMode="auto">
          <a:xfrm>
            <a:off x="395536" y="1340768"/>
            <a:ext cx="4032448" cy="3384376"/>
          </a:xfrm>
          <a:prstGeom prst="rect">
            <a:avLst/>
          </a:prstGeom>
          <a:noFill/>
          <a:ln w="9525">
            <a:noFill/>
            <a:miter lim="800000"/>
            <a:headEnd/>
            <a:tailEnd/>
          </a:ln>
        </p:spPr>
      </p:pic>
      <p:pic>
        <p:nvPicPr>
          <p:cNvPr id="5" name="Рисунок 4" descr="C:\Users\1234\AppData\Local\Microsoft\Windows\Temporary Internet Files\Content.Word\20170116_104130.jpg"/>
          <p:cNvPicPr/>
          <p:nvPr/>
        </p:nvPicPr>
        <p:blipFill>
          <a:blip r:embed="rId3" cstate="print">
            <a:lum bright="30000" contrast="30000"/>
          </a:blip>
          <a:srcRect l="8786" r="6362"/>
          <a:stretch>
            <a:fillRect/>
          </a:stretch>
        </p:blipFill>
        <p:spPr bwMode="auto">
          <a:xfrm>
            <a:off x="4067944" y="3717032"/>
            <a:ext cx="4104456" cy="246324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с азбукой Брайля</a:t>
            </a:r>
            <a:endParaRPr lang="ru-RU" dirty="0"/>
          </a:p>
        </p:txBody>
      </p:sp>
      <p:pic>
        <p:nvPicPr>
          <p:cNvPr id="4" name="Содержимое 3" descr="G:\Новая папка\slide_7.jpg"/>
          <p:cNvPicPr>
            <a:picLocks noGrp="1"/>
          </p:cNvPicPr>
          <p:nvPr>
            <p:ph idx="1"/>
          </p:nvPr>
        </p:nvPicPr>
        <p:blipFill>
          <a:blip r:embed="rId2" cstate="print"/>
          <a:srcRect/>
          <a:stretch>
            <a:fillRect/>
          </a:stretch>
        </p:blipFill>
        <p:spPr bwMode="auto">
          <a:xfrm>
            <a:off x="1432983" y="1600200"/>
            <a:ext cx="6278033" cy="47085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111</TotalTime>
  <Words>379</Words>
  <Application>Microsoft Office PowerPoint</Application>
  <PresentationFormat>Экран (4:3)</PresentationFormat>
  <Paragraphs>39</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Социальный   проект   «Книга для слепых  и слабовидящих детей» в студии изобразительного искусства   </vt:lpstr>
      <vt:lpstr>Актуальность</vt:lpstr>
      <vt:lpstr>Слайд 3</vt:lpstr>
      <vt:lpstr>Цель: создание учащимися ИЗО-студии и педагогом книги с объемно-графическими изображениями животных для слепых и слабовидящих детей.   </vt:lpstr>
      <vt:lpstr>Поиск идей для работы. </vt:lpstr>
      <vt:lpstr>Концепция работы</vt:lpstr>
      <vt:lpstr>Этапы работы. </vt:lpstr>
      <vt:lpstr>Эскизный этап работы</vt:lpstr>
      <vt:lpstr>Работа с азбукой Брайля</vt:lpstr>
      <vt:lpstr>Слайд 10</vt:lpstr>
      <vt:lpstr>Изготовление барельефа.  Замес и разминание массы.</vt:lpstr>
      <vt:lpstr>Изготовление барельефа</vt:lpstr>
      <vt:lpstr>Барельеф. Просушивание.</vt:lpstr>
      <vt:lpstr>Изготовление страниц</vt:lpstr>
      <vt:lpstr>Вариант обложки</vt:lpstr>
      <vt:lpstr>Выводы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Дизайн  проект   «Книга для слепых  и слабовидящих детей» в студии изобразительного искусства</dc:title>
  <dc:creator>1234</dc:creator>
  <cp:lastModifiedBy>1234</cp:lastModifiedBy>
  <cp:revision>13</cp:revision>
  <dcterms:created xsi:type="dcterms:W3CDTF">2017-02-08T20:46:38Z</dcterms:created>
  <dcterms:modified xsi:type="dcterms:W3CDTF">2019-03-31T09:02:35Z</dcterms:modified>
</cp:coreProperties>
</file>