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информационно-коммуникационные технологии обучения.</a:t>
            </a:r>
            <a:endParaRPr lang="ru-RU" sz="6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дидактические требования, предъявляемые к информационно-коммуникационным технологиям в образовании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69979"/>
          </a:xfrm>
        </p:spPr>
        <p:txBody>
          <a:bodyPr anchor="ctr">
            <a:normAutofit fontScale="85000" lnSpcReduction="10000"/>
          </a:bodyPr>
          <a:lstStyle/>
          <a:p>
            <a:pPr lvl="0"/>
            <a:r>
              <a:rPr lang="ru-RU" dirty="0" smtClean="0"/>
              <a:t>соответствие методики компьютерного обучения общей стратегии проведения учебного занятия;</a:t>
            </a:r>
          </a:p>
          <a:p>
            <a:pPr lvl="0"/>
            <a:r>
              <a:rPr lang="ru-RU" dirty="0" smtClean="0"/>
              <a:t>учет того, что введение в комплект учебных средств электронных образовательных ресурсов, компьютерных обучающих программ требует пересмотра всех компонентов системы и изменения общей методики обучения;</a:t>
            </a:r>
          </a:p>
          <a:p>
            <a:pPr lvl="0"/>
            <a:r>
              <a:rPr lang="ru-RU" dirty="0" smtClean="0"/>
              <a:t>обеспечение высокой степени индивидуализации обучения;</a:t>
            </a:r>
          </a:p>
          <a:p>
            <a:pPr lvl="0"/>
            <a:r>
              <a:rPr lang="ru-RU" dirty="0" smtClean="0"/>
              <a:t>обеспечение устойчивой обратной связи в обучении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5567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Информационно-коммуникационные технологии расширяют возможности образовательной среды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числу </a:t>
            </a:r>
            <a:r>
              <a:rPr lang="ru-RU" dirty="0" smtClean="0"/>
              <a:t>программных средств </a:t>
            </a:r>
            <a:r>
              <a:rPr lang="ru-RU" dirty="0" smtClean="0"/>
              <a:t>относятся:</a:t>
            </a:r>
          </a:p>
          <a:p>
            <a:r>
              <a:rPr lang="ru-RU" dirty="0" smtClean="0"/>
              <a:t>моделирующие программы,</a:t>
            </a:r>
          </a:p>
          <a:p>
            <a:r>
              <a:rPr lang="ru-RU" dirty="0" smtClean="0"/>
              <a:t>поисковые,</a:t>
            </a:r>
          </a:p>
          <a:p>
            <a:r>
              <a:rPr lang="ru-RU" dirty="0" smtClean="0"/>
              <a:t>интеллектуальные обучающие,</a:t>
            </a:r>
          </a:p>
          <a:p>
            <a:r>
              <a:rPr lang="ru-RU" dirty="0" smtClean="0"/>
              <a:t>экспертные системы,</a:t>
            </a:r>
          </a:p>
          <a:p>
            <a:r>
              <a:rPr lang="ru-RU" dirty="0" smtClean="0"/>
              <a:t>программы </a:t>
            </a:r>
            <a:r>
              <a:rPr lang="ru-RU" dirty="0" smtClean="0"/>
              <a:t>для проведения деловых игр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Коммуникационные технологии 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ctr"/>
            <a:r>
              <a:rPr lang="ru-RU" dirty="0" smtClean="0"/>
              <a:t>позволяют </a:t>
            </a:r>
            <a:r>
              <a:rPr lang="ru-RU" dirty="0" smtClean="0"/>
              <a:t>по-новому реализовывать методы, активизирующие творческую </a:t>
            </a:r>
            <a:r>
              <a:rPr lang="ru-RU" dirty="0" smtClean="0"/>
              <a:t>активность.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Обучаемые </a:t>
            </a:r>
            <a:r>
              <a:rPr lang="ru-RU" dirty="0" smtClean="0"/>
              <a:t>могут включиться в дискуссии, которые проводятся не только в аудитории или классе, но и виртуально, например, на сайтах периодических изданий, учебных центров.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средства ИКТ можно классифицировать по ряду параметров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По решаемым педагогическим задачам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dirty="0" smtClean="0"/>
          </a:p>
          <a:p>
            <a:pPr lvl="0" algn="ctr"/>
            <a:r>
              <a:rPr lang="ru-RU" dirty="0" smtClean="0"/>
              <a:t>средства, обеспечивающие базовую </a:t>
            </a:r>
            <a:r>
              <a:rPr lang="ru-RU" dirty="0" smtClean="0"/>
              <a:t>подготовку;</a:t>
            </a:r>
            <a:endParaRPr lang="ru-RU" dirty="0" smtClean="0"/>
          </a:p>
          <a:p>
            <a:pPr lvl="0" algn="ctr"/>
            <a:r>
              <a:rPr lang="ru-RU" dirty="0" smtClean="0"/>
              <a:t>средства практической </a:t>
            </a:r>
            <a:r>
              <a:rPr lang="ru-RU" dirty="0" smtClean="0"/>
              <a:t>подготовки;</a:t>
            </a:r>
            <a:endParaRPr lang="ru-RU" dirty="0" smtClean="0"/>
          </a:p>
          <a:p>
            <a:pPr lvl="0" algn="ctr"/>
            <a:r>
              <a:rPr lang="ru-RU" dirty="0" smtClean="0"/>
              <a:t>вспомогательные </a:t>
            </a:r>
            <a:r>
              <a:rPr lang="ru-RU" dirty="0" smtClean="0"/>
              <a:t>средства;</a:t>
            </a:r>
            <a:endParaRPr lang="ru-RU" dirty="0" smtClean="0"/>
          </a:p>
          <a:p>
            <a:pPr lvl="0" algn="ctr"/>
            <a:r>
              <a:rPr lang="ru-RU" dirty="0" smtClean="0"/>
              <a:t>комплексные средства 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По функциям в организации образовательного процесса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ctr"/>
            <a:r>
              <a:rPr lang="ru-RU" dirty="0" smtClean="0"/>
              <a:t>информационно-обучающие;</a:t>
            </a:r>
            <a:endParaRPr lang="ru-RU" dirty="0" smtClean="0"/>
          </a:p>
          <a:p>
            <a:pPr lvl="0" algn="ctr"/>
            <a:r>
              <a:rPr lang="ru-RU" dirty="0" smtClean="0"/>
              <a:t>интерактивные;</a:t>
            </a:r>
            <a:endParaRPr lang="ru-RU" dirty="0" smtClean="0"/>
          </a:p>
          <a:p>
            <a:pPr lvl="0" algn="ctr"/>
            <a:r>
              <a:rPr lang="ru-RU" dirty="0" smtClean="0"/>
              <a:t>поисковые.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По типу информации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endParaRPr lang="ru-RU" dirty="0" smtClean="0"/>
          </a:p>
          <a:p>
            <a:pPr lvl="0" algn="ctr"/>
            <a:r>
              <a:rPr lang="ru-RU" sz="2800" dirty="0" smtClean="0"/>
              <a:t>электронные и информационные ресурсы с текстовой </a:t>
            </a:r>
            <a:r>
              <a:rPr lang="ru-RU" sz="2800" dirty="0" smtClean="0"/>
              <a:t>информацией;</a:t>
            </a:r>
            <a:endParaRPr lang="ru-RU" sz="2800" dirty="0" smtClean="0"/>
          </a:p>
          <a:p>
            <a:pPr lvl="0" algn="ctr"/>
            <a:r>
              <a:rPr lang="ru-RU" sz="2800" dirty="0" smtClean="0"/>
              <a:t>электронные и информационные ресурсы с визуальной </a:t>
            </a:r>
            <a:r>
              <a:rPr lang="ru-RU" sz="2800" dirty="0" smtClean="0"/>
              <a:t>информацией;</a:t>
            </a:r>
            <a:endParaRPr lang="ru-RU" sz="2800" dirty="0" smtClean="0"/>
          </a:p>
          <a:p>
            <a:pPr lvl="0" algn="ctr"/>
            <a:r>
              <a:rPr lang="ru-RU" sz="2800" dirty="0" smtClean="0"/>
              <a:t>электронные и информационные ресурсы с </a:t>
            </a:r>
            <a:r>
              <a:rPr lang="ru-RU" sz="2800" dirty="0" smtClean="0"/>
              <a:t>аудиоинформацией;</a:t>
            </a:r>
            <a:endParaRPr lang="ru-RU" sz="2800" dirty="0" smtClean="0"/>
          </a:p>
          <a:p>
            <a:pPr lvl="0" algn="ctr"/>
            <a:r>
              <a:rPr lang="ru-RU" sz="2800" dirty="0" smtClean="0"/>
              <a:t>электронные и информационные ресурсы с аудио- и </a:t>
            </a:r>
            <a:r>
              <a:rPr lang="ru-RU" sz="2800" dirty="0" smtClean="0"/>
              <a:t>видеоинформацией;</a:t>
            </a:r>
            <a:endParaRPr lang="ru-RU" sz="2800" dirty="0" smtClean="0"/>
          </a:p>
          <a:p>
            <a:pPr lvl="0" algn="ctr"/>
            <a:r>
              <a:rPr lang="ru-RU" sz="2800" dirty="0" smtClean="0"/>
              <a:t>электронные и информационные ресурсы с комбинированной </a:t>
            </a:r>
            <a:r>
              <a:rPr lang="ru-RU" sz="2800" dirty="0" smtClean="0"/>
              <a:t>информацией.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3357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По формам применения ИКТ в образовательном процессе:</a:t>
            </a:r>
          </a:p>
          <a:p>
            <a:pPr lvl="0" algn="ctr"/>
            <a:r>
              <a:rPr lang="ru-RU" sz="2800" dirty="0" smtClean="0"/>
              <a:t>урочные;</a:t>
            </a:r>
          </a:p>
          <a:p>
            <a:pPr lvl="0" algn="ctr"/>
            <a:r>
              <a:rPr lang="ru-RU" sz="2800" dirty="0" smtClean="0"/>
              <a:t>Внеурочные</a:t>
            </a:r>
          </a:p>
          <a:p>
            <a:pPr lvl="0" algn="ctr"/>
            <a:endParaRPr lang="ru-RU" dirty="0" smtClean="0"/>
          </a:p>
          <a:p>
            <a:pPr lvl="0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 По форме взаимодействия с обучаемым:</a:t>
            </a:r>
          </a:p>
          <a:p>
            <a:pPr lvl="0" algn="ctr"/>
            <a:r>
              <a:rPr lang="ru-RU" sz="2800" dirty="0" smtClean="0"/>
              <a:t>технология асинхронного режима связи – «</a:t>
            </a:r>
            <a:r>
              <a:rPr lang="ru-RU" sz="2800" dirty="0" err="1" smtClean="0"/>
              <a:t>offline</a:t>
            </a:r>
            <a:r>
              <a:rPr lang="ru-RU" sz="2800" dirty="0" smtClean="0"/>
              <a:t>»;</a:t>
            </a:r>
          </a:p>
          <a:p>
            <a:pPr lvl="0" algn="ctr"/>
            <a:r>
              <a:rPr lang="ru-RU" sz="2800" dirty="0" smtClean="0"/>
              <a:t>технология синхронного режима связи – «</a:t>
            </a:r>
            <a:r>
              <a:rPr lang="ru-RU" sz="2800" dirty="0" err="1" smtClean="0"/>
              <a:t>online</a:t>
            </a:r>
            <a:r>
              <a:rPr lang="ru-RU" sz="2800" dirty="0" smtClean="0"/>
              <a:t>».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выделить несколько аспектов использования различных образовательных средств ИКТ в образовательном процессе</a:t>
            </a:r>
            <a:r>
              <a:rPr lang="ru-RU" sz="36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800" dirty="0" smtClean="0"/>
              <a:t>1</a:t>
            </a:r>
            <a:r>
              <a:rPr lang="ru-RU" sz="2800" dirty="0" smtClean="0"/>
              <a:t>. Мотивационный аспект.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2. Содержательный аспект</a:t>
            </a:r>
            <a:r>
              <a:rPr lang="ru-RU" sz="2800" dirty="0" smtClean="0"/>
              <a:t>.</a:t>
            </a:r>
          </a:p>
          <a:p>
            <a:pPr algn="ctr">
              <a:buNone/>
            </a:pPr>
            <a:r>
              <a:rPr lang="ru-RU" sz="2800" dirty="0" smtClean="0"/>
              <a:t>3. Учебно-методический аспект</a:t>
            </a:r>
            <a:r>
              <a:rPr lang="ru-RU" sz="2800" dirty="0" smtClean="0"/>
              <a:t>.</a:t>
            </a:r>
          </a:p>
          <a:p>
            <a:pPr algn="ctr">
              <a:buNone/>
            </a:pPr>
            <a:r>
              <a:rPr lang="ru-RU" sz="2800" dirty="0" smtClean="0"/>
              <a:t>4. Организационный аспект.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5. Контрольно-оценочный аспект.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использование ИКТ значительно повышает не только эффективность обучения, но и помогает совершенствовать различные формы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0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60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anchor="ctr"/>
          <a:lstStyle/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Информатизация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образования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науки является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частью глобального процесса. Информационные и коммуникационные технологии признаны во всем мире ключевыми технологиями XXI 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354162"/>
          </a:xfrm>
        </p:spPr>
        <p:txBody>
          <a:bodyPr anchor="ctr"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Информатизация рассматривается как один из основных путей модернизации системы образования.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 anchor="ctr"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Одной из главных задач</a:t>
            </a:r>
            <a:r>
              <a:rPr lang="ru-RU" dirty="0" smtClean="0">
                <a:solidFill>
                  <a:srgbClr val="002060"/>
                </a:solidFill>
              </a:rPr>
              <a:t> современной системы образования является разработка проектов и программ, способствующих формированию человека современного общества.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4326632" cy="4752528"/>
          </a:xfrm>
        </p:spPr>
        <p:txBody>
          <a:bodyPr anchor="ctr">
            <a:normAutofit fontScale="85000" lnSpcReduction="20000"/>
          </a:bodyPr>
          <a:lstStyle/>
          <a:p>
            <a:pPr algn="r"/>
            <a:r>
              <a:rPr lang="ru-RU" sz="3300" b="1" i="1" dirty="0" smtClean="0">
                <a:solidFill>
                  <a:srgbClr val="002060"/>
                </a:solidFill>
              </a:rPr>
              <a:t>Основной целью </a:t>
            </a:r>
            <a:r>
              <a:rPr lang="ru-RU" sz="3300" dirty="0" smtClean="0">
                <a:solidFill>
                  <a:srgbClr val="002060"/>
                </a:solidFill>
              </a:rPr>
              <a:t>педагогических коллективов является создание условий для выявления и развития способностей каждого ребенка, формирования личности, имеющей прочные базовые знания и способной адаптироваться к условиям современной жизни.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отмечают Е.И. </a:t>
            </a:r>
            <a:r>
              <a:rPr lang="ru-RU" sz="3200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Виштынецкий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А.О. Кривошеев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применяемых в сфере образования ИКТ должно ставить своей целью реализацию следующих задач, таких как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поддержка </a:t>
            </a:r>
            <a:r>
              <a:rPr lang="ru-RU" dirty="0" smtClean="0"/>
              <a:t>и развитие системности мышления обучаемого;</a:t>
            </a:r>
          </a:p>
          <a:p>
            <a:pPr lvl="0"/>
            <a:r>
              <a:rPr lang="ru-RU" dirty="0" smtClean="0"/>
              <a:t>поддержка всех видов познавательной деятельности обучающегося в приобретении знаний, развитии и закреплении навыков и умений;</a:t>
            </a:r>
          </a:p>
          <a:p>
            <a:pPr lvl="0"/>
            <a:r>
              <a:rPr lang="ru-RU" dirty="0" smtClean="0"/>
              <a:t>реализация принципа индивидуализации учебного процесса при сохранении его целостности.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информационных технологий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Создание скоростных телекоммуникаций и разработка технологий реального времени дает возможность реализации моделей распределенной образовательной среды, построенной на технологиях удаленного доступа к информационным ресурсам и компьютерных средствах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информационных технологий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 anchor="ctr">
            <a:normAutofit fontScale="92500" lnSpcReduction="10000"/>
          </a:bodyPr>
          <a:lstStyle/>
          <a:p>
            <a:r>
              <a:rPr lang="ru-RU" dirty="0" smtClean="0"/>
              <a:t>Они позволяют объединять материальные и вычислительные ресурсы образовательных и научных центров для решения сложных задач;</a:t>
            </a:r>
          </a:p>
          <a:p>
            <a:r>
              <a:rPr lang="ru-RU" dirty="0" smtClean="0"/>
              <a:t>привлекать ведущих специалистов и создавать распределенные научные лаборатории;</a:t>
            </a:r>
          </a:p>
          <a:p>
            <a:r>
              <a:rPr lang="ru-RU" dirty="0" smtClean="0"/>
              <a:t>организовывать оперативный доступ к ресурсам коллективного пользования;</a:t>
            </a:r>
          </a:p>
          <a:p>
            <a:r>
              <a:rPr lang="ru-RU" dirty="0" smtClean="0"/>
              <a:t>совместное проведение вычислительных и лабораторных экспериментов, осуществлять совместные научные проекты и образовательные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Универсальность информационно-коммуникационных технологий (ИКТ)</a:t>
            </a:r>
            <a:endParaRPr lang="ru-RU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dirty="0" smtClean="0"/>
              <a:t>Они могут быть основой в организации любой деятельности, связанной с информационным обменом</a:t>
            </a:r>
          </a:p>
          <a:p>
            <a:r>
              <a:rPr lang="ru-RU" dirty="0" smtClean="0"/>
              <a:t>основой в создании общего информационного пространства.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информационно-коммуникационных технологий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ru-RU" dirty="0" smtClean="0"/>
              <a:t>это средство преобразования знаний в информационный ресурс общества;</a:t>
            </a:r>
          </a:p>
          <a:p>
            <a:r>
              <a:rPr lang="ru-RU" dirty="0" smtClean="0"/>
              <a:t>средство реализации социальных технологий и преобразования их в социально-информационные технологии, которые уже могут непосредственно использоваться в системах государственного управления и общественного самоуправления.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30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дидактические требования, предъявляемые к информационно-коммуникационным технологиям в образовании</a:t>
            </a:r>
            <a:endParaRPr lang="ru-RU" sz="3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lvl="0"/>
            <a:r>
              <a:rPr lang="ru-RU" dirty="0" err="1" smtClean="0"/>
              <a:t>мотивированность</a:t>
            </a:r>
            <a:r>
              <a:rPr lang="ru-RU" dirty="0" smtClean="0"/>
              <a:t> в использовании различных дидактических материалов;</a:t>
            </a:r>
          </a:p>
          <a:p>
            <a:pPr lvl="0"/>
            <a:r>
              <a:rPr lang="ru-RU" dirty="0" smtClean="0"/>
              <a:t>четкое определение роли, места, назначения и времени использования электронных образовательных ресурсов и компьютерных средств обучения;</a:t>
            </a:r>
          </a:p>
          <a:p>
            <a:pPr lvl="0"/>
            <a:r>
              <a:rPr lang="ru-RU" dirty="0" smtClean="0"/>
              <a:t>ведущая роль преподавателя в проведении занятий;</a:t>
            </a:r>
          </a:p>
          <a:p>
            <a:pPr lvl="0"/>
            <a:r>
              <a:rPr lang="ru-RU" dirty="0" smtClean="0"/>
              <a:t>введение в технологию только таких компонентов, которые гарантируют качество обучения;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522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Современные информационно-коммуникационные технологии обучения.</vt:lpstr>
      <vt:lpstr>Слайд 2</vt:lpstr>
      <vt:lpstr>Информатизация рассматривается как один из основных путей модернизации системы образования.</vt:lpstr>
      <vt:lpstr>Как отмечают Е.И. Виштынецкий и А.О. Кривошеев использование применяемых в сфере образования ИКТ должно ставить своей целью реализацию следующих задач, таких как:</vt:lpstr>
      <vt:lpstr>Развитие информационных технологий </vt:lpstr>
      <vt:lpstr>Преимущества информационных технологий </vt:lpstr>
      <vt:lpstr>Универсальность информационно-коммуникационных технологий (ИКТ)</vt:lpstr>
      <vt:lpstr>Роль информационно-коммуникационных технологий</vt:lpstr>
      <vt:lpstr>Основные дидактические требования, предъявляемые к информационно-коммуникационным технологиям в образовании</vt:lpstr>
      <vt:lpstr>Основные дидактические требования, предъявляемые к информационно-коммуникационным технологиям в образовании</vt:lpstr>
      <vt:lpstr>Информационно-коммуникационные технологии расширяют возможности образовательной среды</vt:lpstr>
      <vt:lpstr>Коммуникационные технологии </vt:lpstr>
      <vt:lpstr>Образовательные средства ИКТ можно классифицировать по ряду параметров:</vt:lpstr>
      <vt:lpstr>Слайд 14</vt:lpstr>
      <vt:lpstr>Слайд 15</vt:lpstr>
      <vt:lpstr>Слайд 16</vt:lpstr>
      <vt:lpstr>Можно выделить несколько аспектов использования различных образовательных средств ИКТ в образовательном процессе: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информационно-коммуникационные технологии обучения.</dc:title>
  <dc:creator>Маша</dc:creator>
  <cp:lastModifiedBy>Маша</cp:lastModifiedBy>
  <cp:revision>25</cp:revision>
  <dcterms:created xsi:type="dcterms:W3CDTF">2016-12-12T21:07:13Z</dcterms:created>
  <dcterms:modified xsi:type="dcterms:W3CDTF">2016-12-13T22:31:09Z</dcterms:modified>
</cp:coreProperties>
</file>