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59" r:id="rId4"/>
    <p:sldId id="257" r:id="rId5"/>
    <p:sldId id="260" r:id="rId6"/>
    <p:sldId id="277" r:id="rId7"/>
    <p:sldId id="278" r:id="rId8"/>
    <p:sldId id="262" r:id="rId9"/>
    <p:sldId id="263" r:id="rId10"/>
    <p:sldId id="261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 autoAdjust="0"/>
    <p:restoredTop sz="94660"/>
  </p:normalViewPr>
  <p:slideViewPr>
    <p:cSldViewPr>
      <p:cViewPr>
        <p:scale>
          <a:sx n="107" d="100"/>
          <a:sy n="107" d="100"/>
        </p:scale>
        <p:origin x="-173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56971-44E4-4966-A395-23784BE6A06C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8FC36-5294-4EDB-9E0B-2D201D3560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69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FC36-5294-4EDB-9E0B-2D201D3560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8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/>
              <a:t>«</a:t>
            </a:r>
            <a:r>
              <a:rPr lang="ru-RU" sz="4800" b="1" dirty="0" smtClean="0"/>
              <a:t>Мой Нижний Новгород»-2019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8551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Методические рекомендации к конкурсу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Э.С. Иткин –старший научный сотрудник НИРО, научный руководитель Программы 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«Юные хранители Славы нижегородцев»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627"/>
            <a:ext cx="4530444" cy="254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ocuments\11.Реализация прогр.ЮХСН в 2019-2020 уч г\Все семинары-19-20 уч г\2.Семинар по ГК МНН и ВМУЭ-2.10.19 г\На флеш-карту участникам семин.2.10.19г-МНН ВМУЭ\Все презентации по МНН-19-20 уч г\МНН-с сайта конкурс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1" y="134627"/>
            <a:ext cx="3097525" cy="248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lvl="0" indent="-514350">
              <a:spcBef>
                <a:spcPct val="20000"/>
              </a:spcBef>
            </a:pP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Что такое – мой любимый город?</a:t>
            </a:r>
          </a:p>
          <a:p>
            <a:pPr marL="0" indent="0">
              <a:buNone/>
            </a:pPr>
            <a:r>
              <a:rPr lang="ru-RU" sz="4000" b="1" dirty="0"/>
              <a:t>Это жизнь, которая кругом.</a:t>
            </a:r>
          </a:p>
          <a:p>
            <a:pPr marL="0" indent="0">
              <a:buNone/>
            </a:pPr>
            <a:r>
              <a:rPr lang="ru-RU" sz="4000" b="1" dirty="0"/>
              <a:t>Это сны, воспоминания, годы,</a:t>
            </a:r>
          </a:p>
          <a:p>
            <a:pPr marL="0" indent="0">
              <a:buNone/>
            </a:pPr>
            <a:r>
              <a:rPr lang="ru-RU" sz="4000" b="1" dirty="0"/>
              <a:t>Это мой гостеприимный дом.</a:t>
            </a:r>
          </a:p>
          <a:p>
            <a:pPr marL="0" indent="0">
              <a:buNone/>
            </a:pPr>
            <a:r>
              <a:rPr lang="ru-RU" sz="4000" b="1" dirty="0"/>
              <a:t>                             </a:t>
            </a:r>
            <a:r>
              <a:rPr lang="ru-RU" sz="4000" b="1" dirty="0" smtClean="0"/>
              <a:t> </a:t>
            </a:r>
            <a:endParaRPr lang="ru-RU" sz="4000" b="1" dirty="0" smtClean="0"/>
          </a:p>
          <a:p>
            <a:pPr marL="0" indent="0">
              <a:buNone/>
            </a:pPr>
            <a:r>
              <a:rPr lang="ru-RU" sz="4000" b="1" i="1" dirty="0"/>
              <a:t> </a:t>
            </a:r>
            <a:r>
              <a:rPr lang="ru-RU" sz="4000" b="1" i="1" dirty="0" smtClean="0"/>
              <a:t>                         </a:t>
            </a:r>
            <a:r>
              <a:rPr lang="ru-RU" sz="4000" b="1" i="1" dirty="0" smtClean="0"/>
              <a:t>Бархатов </a:t>
            </a:r>
            <a:r>
              <a:rPr lang="ru-RU" sz="4000" b="1" i="1" dirty="0"/>
              <a:t>Александр</a:t>
            </a:r>
          </a:p>
          <a:p>
            <a:pPr marL="0" indent="0">
              <a:buNone/>
            </a:pP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34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9180512" cy="141763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Фотосъемка памятников культуры </a:t>
            </a:r>
            <a:r>
              <a:rPr lang="ru-RU" b="1" dirty="0">
                <a:solidFill>
                  <a:srgbClr val="FF0000"/>
                </a:solidFill>
              </a:rPr>
              <a:t>и истории. Как выбрать ракурс?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036496" cy="5400600"/>
          </a:xfrm>
        </p:spPr>
        <p:txBody>
          <a:bodyPr>
            <a:noAutofit/>
          </a:bodyPr>
          <a:lstStyle/>
          <a:p>
            <a:r>
              <a:rPr lang="ru-RU" sz="3400" b="1" dirty="0" smtClean="0"/>
              <a:t>Ракурс </a:t>
            </a:r>
            <a:r>
              <a:rPr lang="ru-RU" sz="3400" b="1" dirty="0"/>
              <a:t>в фотографии </a:t>
            </a:r>
            <a:r>
              <a:rPr lang="ru-RU" sz="3400" b="1" dirty="0" smtClean="0"/>
              <a:t>– это позиция </a:t>
            </a:r>
            <a:r>
              <a:rPr lang="ru-RU" sz="3400" b="1" dirty="0"/>
              <a:t>фотоаппарата по отношению к сюжету съемки. </a:t>
            </a:r>
            <a:endParaRPr lang="ru-RU" sz="3400" b="1" dirty="0" smtClean="0"/>
          </a:p>
          <a:p>
            <a:r>
              <a:rPr lang="ru-RU" sz="3400" b="1" dirty="0"/>
              <a:t>Выбирая точку съемки, </a:t>
            </a:r>
            <a:r>
              <a:rPr lang="ru-RU" sz="3400" b="1" dirty="0" smtClean="0"/>
              <a:t> необходимо относиться </a:t>
            </a:r>
            <a:r>
              <a:rPr lang="ru-RU" sz="3400" b="1" dirty="0"/>
              <a:t>к выбору </a:t>
            </a:r>
            <a:r>
              <a:rPr lang="ru-RU" sz="3400" b="1" dirty="0" smtClean="0"/>
              <a:t>этой точки со </a:t>
            </a:r>
            <a:r>
              <a:rPr lang="ru-RU" sz="3400" b="1" dirty="0"/>
              <a:t>всей ответственностью, а не просто щелкать направо и налево</a:t>
            </a:r>
            <a:r>
              <a:rPr lang="ru-RU" sz="3400" b="1" dirty="0" smtClean="0"/>
              <a:t>.</a:t>
            </a:r>
          </a:p>
          <a:p>
            <a:r>
              <a:rPr lang="ru-RU" sz="3400" b="1" dirty="0"/>
              <a:t> В хорошо </a:t>
            </a:r>
            <a:r>
              <a:rPr lang="ru-RU" sz="3400" b="1" dirty="0" smtClean="0"/>
              <a:t>скомпонованном </a:t>
            </a:r>
            <a:r>
              <a:rPr lang="ru-RU" sz="3400" b="1" dirty="0"/>
              <a:t>кадре нет места лишним деталям</a:t>
            </a:r>
          </a:p>
        </p:txBody>
      </p:sp>
    </p:spTree>
    <p:extLst>
      <p:ext uri="{BB962C8B-B14F-4D97-AF65-F5344CB8AC3E}">
        <p14:creationId xmlns:p14="http://schemas.microsoft.com/office/powerpoint/2010/main" val="229894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324528" cy="133164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Как </a:t>
            </a:r>
            <a:r>
              <a:rPr lang="ru-RU" sz="4800" b="1" dirty="0">
                <a:solidFill>
                  <a:srgbClr val="FF0000"/>
                </a:solidFill>
              </a:rPr>
              <a:t>выбрать </a:t>
            </a:r>
            <a:r>
              <a:rPr lang="ru-RU" sz="4800" b="1" dirty="0" smtClean="0">
                <a:solidFill>
                  <a:srgbClr val="FF0000"/>
                </a:solidFill>
              </a:rPr>
              <a:t>ракурс.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000" b="1" u="sng" dirty="0" smtClean="0">
                <a:solidFill>
                  <a:srgbClr val="FF0000"/>
                </a:solidFill>
              </a:rPr>
              <a:t>Нижний</a:t>
            </a:r>
            <a:r>
              <a:rPr lang="ru-RU" sz="4000" b="1" dirty="0" smtClean="0">
                <a:solidFill>
                  <a:srgbClr val="FF0000"/>
                </a:solidFill>
              </a:rPr>
              <a:t> ракурс - когда положение аппарата находится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внизу объекта съемки.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80928"/>
            <a:ext cx="9144000" cy="4032448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Применение </a:t>
            </a:r>
            <a:r>
              <a:rPr lang="ru-RU" b="1" dirty="0"/>
              <a:t>нижнего ракурса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позволяет продемонстрировать </a:t>
            </a:r>
          </a:p>
          <a:p>
            <a:pPr marL="0" indent="0">
              <a:buNone/>
            </a:pPr>
            <a:r>
              <a:rPr lang="ru-RU" b="1" dirty="0" smtClean="0"/>
              <a:t> величие </a:t>
            </a:r>
            <a:r>
              <a:rPr lang="ru-RU" b="1" dirty="0"/>
              <a:t>и грандиозность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снимаемого </a:t>
            </a:r>
            <a:r>
              <a:rPr lang="ru-RU" b="1" dirty="0"/>
              <a:t>объекта, усилить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значимость </a:t>
            </a:r>
            <a:r>
              <a:rPr lang="ru-RU" b="1" dirty="0"/>
              <a:t>его размера и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подчеркнуть  выразительность</a:t>
            </a:r>
            <a:r>
              <a:rPr lang="ru-RU" b="1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25321"/>
            <a:ext cx="2795595" cy="419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1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/>
            </a:r>
            <a:br>
              <a:rPr lang="ru-RU" sz="3600" b="1" dirty="0" smtClean="0">
                <a:solidFill>
                  <a:schemeClr val="accent2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Как </a:t>
            </a:r>
            <a:r>
              <a:rPr lang="ru-RU" sz="4000" b="1" dirty="0">
                <a:solidFill>
                  <a:srgbClr val="FF0000"/>
                </a:solidFill>
              </a:rPr>
              <a:t>выбрать </a:t>
            </a:r>
            <a:r>
              <a:rPr lang="ru-RU" sz="4000" b="1" dirty="0" smtClean="0">
                <a:solidFill>
                  <a:srgbClr val="FF0000"/>
                </a:solidFill>
              </a:rPr>
              <a:t>ракурс. В</a:t>
            </a:r>
            <a:r>
              <a:rPr lang="ru-RU" sz="4000" b="1" u="sng" dirty="0" smtClean="0">
                <a:solidFill>
                  <a:srgbClr val="FF0000"/>
                </a:solidFill>
              </a:rPr>
              <a:t>ерхний</a:t>
            </a:r>
            <a:r>
              <a:rPr lang="ru-RU" sz="4000" b="1" dirty="0" smtClean="0">
                <a:solidFill>
                  <a:srgbClr val="FF0000"/>
                </a:solidFill>
              </a:rPr>
              <a:t> ракурс – когда аппарат находится сверху объекта съемки</a:t>
            </a:r>
            <a:r>
              <a:rPr lang="ru-RU" sz="4000" b="1" dirty="0">
                <a:solidFill>
                  <a:srgbClr val="FF0000"/>
                </a:solidFill>
              </a:rPr>
              <a:t/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158" y="1124744"/>
            <a:ext cx="8867328" cy="573325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Съемка из верхнего ракурса изменяет реальные размеры объекта, как будто их придавливает к поверхности. При помощи верхнего ракурса можно отобразить значительное пространство и расположение в нем снимаемых объектов, а также подчеркнуть положение важного объекта в общем пространстве композиции.</a:t>
            </a:r>
          </a:p>
          <a:p>
            <a:r>
              <a:rPr lang="ru-RU" dirty="0" smtClean="0"/>
              <a:t>При </a:t>
            </a:r>
            <a:r>
              <a:rPr lang="ru-RU" dirty="0"/>
              <a:t>съемке в студии верхний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р</a:t>
            </a:r>
            <a:r>
              <a:rPr lang="ru-RU" dirty="0" smtClean="0"/>
              <a:t>акурс  </a:t>
            </a:r>
            <a:r>
              <a:rPr lang="ru-RU" dirty="0"/>
              <a:t>позволяет сделать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оригинальные кадры</a:t>
            </a:r>
            <a:r>
              <a:rPr lang="ru-RU" dirty="0"/>
              <a:t>, однако в этом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случае </a:t>
            </a:r>
            <a:r>
              <a:rPr lang="ru-RU" dirty="0"/>
              <a:t>нужно </a:t>
            </a:r>
            <a:r>
              <a:rPr lang="ru-RU" dirty="0" smtClean="0"/>
              <a:t>помнить </a:t>
            </a:r>
            <a:r>
              <a:rPr lang="ru-RU" dirty="0"/>
              <a:t>о возможности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искажения  </a:t>
            </a:r>
            <a:r>
              <a:rPr lang="ru-RU" dirty="0"/>
              <a:t>привычных пропорций.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r="21276"/>
          <a:stretch/>
        </p:blipFill>
        <p:spPr bwMode="auto">
          <a:xfrm>
            <a:off x="6435350" y="3694905"/>
            <a:ext cx="2502136" cy="275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9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37301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Как выбрать ракурс? </a:t>
            </a:r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4800" b="1" u="sng" dirty="0" smtClean="0">
                <a:solidFill>
                  <a:srgbClr val="FF0000"/>
                </a:solidFill>
              </a:rPr>
              <a:t>Съемка </a:t>
            </a:r>
            <a:r>
              <a:rPr lang="ru-RU" sz="4800" b="1" u="sng" dirty="0">
                <a:solidFill>
                  <a:srgbClr val="FF0000"/>
                </a:solidFill>
              </a:rPr>
              <a:t>на уровне.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9001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Съемка на уровне, когда </a:t>
            </a:r>
            <a:r>
              <a:rPr lang="ru-RU" sz="3600" b="1" dirty="0"/>
              <a:t>положение фотоаппарата находится на одном уровне с объектом съемки. Такой ракурс считается нейтральным и естественным.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61048"/>
            <a:ext cx="4495427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3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52128"/>
          </a:xfrm>
        </p:spPr>
        <p:txBody>
          <a:bodyPr>
            <a:noAutofit/>
          </a:bodyPr>
          <a:lstStyle/>
          <a:p>
            <a:r>
              <a:rPr lang="ru-RU" sz="5100" b="1" dirty="0" smtClean="0">
                <a:solidFill>
                  <a:srgbClr val="FF0000"/>
                </a:solidFill>
              </a:rPr>
              <a:t>Как выбрать место для съемки</a:t>
            </a:r>
            <a:endParaRPr lang="ru-RU" sz="51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52736"/>
            <a:ext cx="8890542" cy="5805264"/>
          </a:xfrm>
        </p:spPr>
        <p:txBody>
          <a:bodyPr>
            <a:normAutofit/>
          </a:bodyPr>
          <a:lstStyle/>
          <a:p>
            <a:r>
              <a:rPr lang="ru-RU" b="1" dirty="0"/>
              <a:t>Выберите выразительное место для съемки, место, которое будет отражать индивидуальность объекта съемки. </a:t>
            </a:r>
            <a:endParaRPr lang="ru-RU" b="1" dirty="0" smtClean="0"/>
          </a:p>
          <a:p>
            <a:r>
              <a:rPr lang="ru-RU" b="1" dirty="0" smtClean="0"/>
              <a:t>Одни </a:t>
            </a:r>
            <a:r>
              <a:rPr lang="ru-RU" b="1" dirty="0"/>
              <a:t>из худших мест для портретной съемки – это людные места, такие как </a:t>
            </a:r>
            <a:r>
              <a:rPr lang="ru-RU" b="1" dirty="0" smtClean="0"/>
              <a:t>многолюдные улицы, </a:t>
            </a:r>
            <a:r>
              <a:rPr lang="ru-RU" b="1" dirty="0"/>
              <a:t>общественные парки. Вам постоянно придется ждать, пока проходящие люди выйдут из кадра, возможно, </a:t>
            </a:r>
            <a:r>
              <a:rPr lang="ru-RU" b="1" dirty="0" smtClean="0"/>
              <a:t> </a:t>
            </a:r>
          </a:p>
          <a:p>
            <a:pPr marL="0" indent="0">
              <a:buNone/>
            </a:pPr>
            <a:r>
              <a:rPr lang="ru-RU" b="1" dirty="0" smtClean="0"/>
              <a:t>    отвечать </a:t>
            </a:r>
            <a:r>
              <a:rPr lang="ru-RU" b="1" dirty="0"/>
              <a:t>на вопросы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прохожих.</a:t>
            </a:r>
            <a:endParaRPr lang="ru-RU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60" y="4652122"/>
            <a:ext cx="3305136" cy="220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9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579296" cy="1373014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FF0000"/>
                </a:solidFill>
              </a:rPr>
              <a:t>Как выбрать </a:t>
            </a:r>
            <a:r>
              <a:rPr lang="ru-RU" b="1" dirty="0" smtClean="0">
                <a:solidFill>
                  <a:srgbClr val="FF0000"/>
                </a:solidFill>
              </a:rPr>
              <a:t> освещение 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для  фотографии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199"/>
            <a:ext cx="9036496" cy="5264025"/>
          </a:xfrm>
        </p:spPr>
        <p:txBody>
          <a:bodyPr>
            <a:normAutofit/>
          </a:bodyPr>
          <a:lstStyle/>
          <a:p>
            <a:r>
              <a:rPr lang="ru-RU" sz="3000" b="1" dirty="0" smtClean="0"/>
              <a:t>Большинство профессиональных </a:t>
            </a:r>
          </a:p>
          <a:p>
            <a:pPr marL="0" indent="0">
              <a:buNone/>
            </a:pPr>
            <a:r>
              <a:rPr lang="ru-RU" sz="3000" b="1" dirty="0" smtClean="0"/>
              <a:t>фотографов рекомендуют  только естественное дневное освещение. Для данного конкурса не фотографируйте в вечернее или ночное время. </a:t>
            </a:r>
          </a:p>
          <a:p>
            <a:r>
              <a:rPr lang="ru-RU" sz="3000" b="1" dirty="0" smtClean="0"/>
              <a:t>Для данного конкурса - не фотографируйте против источника света будь это солнце или окно.   </a:t>
            </a:r>
          </a:p>
          <a:p>
            <a:r>
              <a:rPr lang="ru-RU" sz="2800" b="1" dirty="0" smtClean="0"/>
              <a:t>В солнечный день при фотографировании избегайте </a:t>
            </a:r>
            <a:r>
              <a:rPr lang="ru-RU" sz="2800" b="1" dirty="0"/>
              <a:t>открытых </a:t>
            </a:r>
            <a:r>
              <a:rPr lang="ru-RU" sz="2800" b="1" dirty="0" smtClean="0"/>
              <a:t> мест. Фотографируйте </a:t>
            </a:r>
          </a:p>
          <a:p>
            <a:r>
              <a:rPr lang="ru-RU" sz="2800" b="1" dirty="0" smtClean="0"/>
              <a:t>в тени дома  или дерева.</a:t>
            </a:r>
            <a:endParaRPr lang="ru-RU" sz="2800" b="1" dirty="0"/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56" y="-1035496"/>
            <a:ext cx="2425044" cy="323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486" y="5163417"/>
            <a:ext cx="3007992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9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49817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Неудачные фотографии. Почему?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25524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204864"/>
            <a:ext cx="593407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8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41763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Пример неудачной работы.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На фотографии нет ребенка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5" y="1412776"/>
            <a:ext cx="4061242" cy="281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70" y="1412777"/>
            <a:ext cx="3744415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88424"/>
            <a:ext cx="3608170" cy="25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3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0010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Неудачная фотография. Почему?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927"/>
            <a:ext cx="215603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2880320" cy="384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7444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73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223224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Возрастные группы,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участвующие в конкурсе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«Мой Нижний Новгород»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76872"/>
            <a:ext cx="8928992" cy="446449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5400" b="1" dirty="0" smtClean="0"/>
              <a:t> 1-2 класс;</a:t>
            </a:r>
          </a:p>
          <a:p>
            <a:pPr marL="514350" indent="-514350">
              <a:buAutoNum type="arabicPeriod"/>
            </a:pPr>
            <a:r>
              <a:rPr lang="ru-RU" sz="5400" b="1" dirty="0" smtClean="0"/>
              <a:t> 3-4 класс;</a:t>
            </a:r>
          </a:p>
          <a:p>
            <a:pPr marL="514350" indent="-514350">
              <a:buAutoNum type="arabicPeriod"/>
            </a:pPr>
            <a:r>
              <a:rPr lang="ru-RU" sz="5400" b="1" dirty="0" smtClean="0"/>
              <a:t> 5-6 класс.</a:t>
            </a:r>
            <a:endParaRPr lang="ru-RU" sz="5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707362" cy="313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85010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Примеры хороших фотографий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15616" y="2492896"/>
            <a:ext cx="7571184" cy="363326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21" name="Picture 5" descr="http://gallery.ddt-chkalov.ru/wp-content/uploads/2018/10/IMG_2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75" y="1987117"/>
            <a:ext cx="4706820" cy="35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79191"/>
            <a:ext cx="4116201" cy="549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001000" cy="114300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Примеры хороших фотографий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47550"/>
            <a:ext cx="7128792" cy="53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53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06613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517" y="1340768"/>
            <a:ext cx="408642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0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Основные события, на которые следует обратить внимание организаторам конкурса в</a:t>
            </a:r>
            <a:r>
              <a:rPr lang="ru-RU" sz="40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ru-RU" sz="4000" b="1" dirty="0">
                <a:solidFill>
                  <a:srgbClr val="FF0000"/>
                </a:solidFill>
                <a:ea typeface="+mn-ea"/>
                <a:cs typeface="+mn-cs"/>
              </a:rPr>
              <a:t>2019-2020 </a:t>
            </a:r>
            <a:r>
              <a:rPr lang="ru-RU" sz="4000" b="1" dirty="0" smtClean="0">
                <a:solidFill>
                  <a:srgbClr val="FF0000"/>
                </a:solidFill>
                <a:ea typeface="+mn-ea"/>
                <a:cs typeface="+mn-cs"/>
              </a:rPr>
              <a:t>учебном  году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</a:p>
          <a:p>
            <a:r>
              <a:rPr lang="ru-RU" sz="4590" b="1" dirty="0" smtClean="0"/>
              <a:t>75–</a:t>
            </a:r>
            <a:r>
              <a:rPr lang="ru-RU" sz="4590" b="1" dirty="0" err="1" smtClean="0"/>
              <a:t>летие</a:t>
            </a:r>
            <a:r>
              <a:rPr lang="ru-RU" sz="4590" b="1" dirty="0" smtClean="0"/>
              <a:t> </a:t>
            </a:r>
            <a:r>
              <a:rPr lang="ru-RU" sz="4590" b="1" dirty="0"/>
              <a:t>Победы Советского народа в Великой Отечественной </a:t>
            </a:r>
            <a:r>
              <a:rPr lang="ru-RU" sz="4590" b="1" dirty="0" smtClean="0"/>
              <a:t>войне (2020 г.), </a:t>
            </a:r>
          </a:p>
          <a:p>
            <a:r>
              <a:rPr lang="ru-RU" sz="4590" b="1" dirty="0" smtClean="0"/>
              <a:t>800-летие </a:t>
            </a:r>
            <a:r>
              <a:rPr lang="ru-RU" sz="4590" b="1" dirty="0"/>
              <a:t>Александра </a:t>
            </a:r>
            <a:r>
              <a:rPr lang="ru-RU" sz="4590" b="1" dirty="0" smtClean="0"/>
              <a:t>Невского (2020 г.),</a:t>
            </a:r>
          </a:p>
          <a:p>
            <a:r>
              <a:rPr lang="ru-RU" sz="4590" b="1" dirty="0" smtClean="0"/>
              <a:t>Юбилейные и памятные даты истории Нижнего Новгорода, кратные 5-ти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1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980"/>
            <a:ext cx="9138095" cy="141763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Модули конкурса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«Мой Нижний Новгород - 2019»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600200"/>
            <a:ext cx="9108504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4000" b="1" dirty="0" smtClean="0"/>
              <a:t>«Город в военной шинели».</a:t>
            </a:r>
          </a:p>
          <a:p>
            <a:pPr marL="514350" indent="-514350">
              <a:buAutoNum type="arabicPeriod"/>
            </a:pPr>
            <a:r>
              <a:rPr lang="ru-RU" sz="4000" b="1" dirty="0" smtClean="0"/>
              <a:t>«Юбилейные и памятные даты истории Нижнего Новгорода».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221088"/>
            <a:ext cx="3864801" cy="25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s://upload.wikimedia.org/wikipedia/commons/thumb/c/ce/%D0%9D%D0%B8%D0%B6%D0%BD%D0%B8%D0%B9_%D0%9D%D0%BE%D0%B2%D0%B3%D0%BE%D1%80%D0%BE%D0%B4%2C_%D0%BF%D0%BB%D0%BE%D1%89%D0%B0%D0%B4%D1%8C_%D0%93%D0%B5%D1%80%D0%BE%D0%B5%D0%B2.jpg/450px-%D0%9D%D0%B8%D0%B6%D0%BD%D0%B8%D0%B9_%D0%9D%D0%BE%D0%B2%D0%B3%D0%BE%D1%80%D0%BE%D0%B4%2C_%D0%BF%D0%BB%D0%BE%D1%89%D0%B0%D0%B4%D1%8C_%D0%93%D0%B5%D1%80%D0%BE%D0%B5%D0%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33" y="4221088"/>
            <a:ext cx="4562717" cy="25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/>
              <a:t>«Город в военной шинели</a:t>
            </a:r>
            <a:r>
              <a:rPr lang="ru-RU" b="1" dirty="0" smtClean="0"/>
              <a:t>»- сюжеты фотосъемки на </a:t>
            </a:r>
            <a:r>
              <a:rPr lang="ru-RU" b="1" dirty="0"/>
              <a:t>фоне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здания, которое в годы войны использовалось для нужд армии и флота, </a:t>
            </a:r>
          </a:p>
          <a:p>
            <a:r>
              <a:rPr lang="ru-RU" dirty="0" smtClean="0"/>
              <a:t>мемориальная доска, на таком здании,</a:t>
            </a:r>
          </a:p>
          <a:p>
            <a:r>
              <a:rPr lang="ru-RU" dirty="0" smtClean="0"/>
              <a:t>улица, на которой в 1941-1945 гг. находилось предприятие или учреждение военного или  гражданского ведомства,</a:t>
            </a:r>
          </a:p>
          <a:p>
            <a:r>
              <a:rPr lang="ru-RU" dirty="0" smtClean="0"/>
              <a:t>совместная фотография ветерана фронта или тыла с участником  фото </a:t>
            </a:r>
          </a:p>
          <a:p>
            <a:pPr marL="0" indent="0">
              <a:buNone/>
            </a:pPr>
            <a:r>
              <a:rPr lang="ru-RU" dirty="0" smtClean="0"/>
              <a:t>конкурса на фоне таких объектов 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994925" cy="128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82" y="5013176"/>
            <a:ext cx="2772418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8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98072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«Город в военной шинели»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0587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000" b="1" dirty="0" smtClean="0"/>
              <a:t>Законодательное собрание: Кремль корп. 2 – (бывшее военное училище связи 1941-1945 гг. ).</a:t>
            </a:r>
          </a:p>
          <a:p>
            <a:pPr marL="514350" indent="-514350">
              <a:buAutoNum type="arabicPeriod"/>
            </a:pPr>
            <a:r>
              <a:rPr lang="ru-RU" sz="2000" b="1" dirty="0" smtClean="0"/>
              <a:t>ДДТ им. Чкалова (детский дом для детей из блокадного Ленинграда, пункт формирования </a:t>
            </a:r>
            <a:r>
              <a:rPr lang="ru-RU" sz="2000" b="1" dirty="0" err="1" smtClean="0"/>
              <a:t>Соловецкой</a:t>
            </a:r>
            <a:r>
              <a:rPr lang="ru-RU" sz="2000" b="1" dirty="0" smtClean="0"/>
              <a:t> школы юнг).</a:t>
            </a:r>
          </a:p>
          <a:p>
            <a:pPr marL="514350" indent="-514350">
              <a:buAutoNum type="arabicPeriod"/>
            </a:pPr>
            <a:r>
              <a:rPr lang="ru-RU" sz="2000" b="1" dirty="0" smtClean="0"/>
              <a:t>Ромодановский вокзал :пл. Казанская д.1 – один из крупных ж\д транспортных узлов города Горького  в годы войны.</a:t>
            </a:r>
          </a:p>
          <a:p>
            <a:pPr marL="514350" indent="-514350">
              <a:buAutoNum type="arabicPeriod"/>
            </a:pPr>
            <a:r>
              <a:rPr lang="ru-RU" sz="2000" b="1" dirty="0" smtClean="0"/>
              <a:t> Кинотеатр «Мир» на автозаводе</a:t>
            </a:r>
            <a:r>
              <a:rPr lang="ru-RU" sz="2000" b="1" dirty="0"/>
              <a:t>. </a:t>
            </a:r>
            <a:r>
              <a:rPr lang="ru-RU" sz="2000" b="1" dirty="0" smtClean="0"/>
              <a:t>Здесь  19 марта </a:t>
            </a:r>
            <a:r>
              <a:rPr lang="ru-RU" sz="2000" b="1" dirty="0"/>
              <a:t>1942 года </a:t>
            </a:r>
            <a:r>
              <a:rPr lang="ru-RU" sz="2000" b="1" dirty="0" smtClean="0"/>
              <a:t>М</a:t>
            </a:r>
            <a:r>
              <a:rPr lang="ru-RU" sz="2000" b="1" dirty="0"/>
              <a:t>. И. Калинин </a:t>
            </a:r>
            <a:r>
              <a:rPr lang="ru-RU" sz="2000" b="1" dirty="0" smtClean="0"/>
              <a:t> </a:t>
            </a:r>
            <a:r>
              <a:rPr lang="ru-RU" sz="2000" b="1" dirty="0"/>
              <a:t>вручил коллективу </a:t>
            </a:r>
            <a:r>
              <a:rPr lang="ru-RU" sz="2000" b="1" dirty="0" smtClean="0"/>
              <a:t>автозавод­а </a:t>
            </a:r>
            <a:r>
              <a:rPr lang="ru-RU" sz="2000" b="1" dirty="0"/>
              <a:t>орден Ленина. </a:t>
            </a:r>
            <a:endParaRPr lang="ru-RU" sz="2000" b="1" dirty="0" smtClean="0"/>
          </a:p>
          <a:p>
            <a:pPr marL="514350" indent="-514350">
              <a:buAutoNum type="arabicPeriod"/>
            </a:pPr>
            <a:r>
              <a:rPr lang="ru-RU" sz="2000" b="1" dirty="0" smtClean="0"/>
              <a:t>Здание </a:t>
            </a:r>
            <a:r>
              <a:rPr lang="ru-RU" sz="2000" b="1" dirty="0"/>
              <a:t>на Нижневолжской набережной, где ранее размещался ночной клуб «Z-</a:t>
            </a:r>
            <a:r>
              <a:rPr lang="ru-RU" sz="2000" b="1" dirty="0" err="1"/>
              <a:t>Top</a:t>
            </a:r>
            <a:r>
              <a:rPr lang="ru-RU" sz="2000" b="1" dirty="0" smtClean="0"/>
              <a:t>» - 6ывшая Биржа (1896), в годы ВОВ здесь размещался клуб речников. Здесь в 1942 году происходило формирование 1 и 3 бригад Волжской военной флотилии.  </a:t>
            </a:r>
          </a:p>
          <a:p>
            <a:pPr marL="514350" indent="-514350">
              <a:buAutoNum type="arabicPeriod"/>
            </a:pPr>
            <a:r>
              <a:rPr lang="ru-RU" sz="2000" b="1" dirty="0" smtClean="0"/>
              <a:t>Здание на углу улиц Семашко и </a:t>
            </a:r>
            <a:r>
              <a:rPr lang="ru-RU" sz="2000" b="1" dirty="0" err="1" smtClean="0"/>
              <a:t>Лядова</a:t>
            </a:r>
            <a:r>
              <a:rPr lang="ru-RU" sz="2000" b="1" dirty="0" smtClean="0"/>
              <a:t>. В 1944-1956 гг. здесь размещалось Горьковское военное суворовское училище.</a:t>
            </a:r>
          </a:p>
          <a:p>
            <a:pPr marL="514350" indent="-514350">
              <a:buAutoNum type="arabicPeriod"/>
            </a:pPr>
            <a:r>
              <a:rPr lang="ru-RU" sz="2000" b="1" dirty="0" smtClean="0"/>
              <a:t>Здания, в которых  в голы войны размещались эвакогоспитали , происходило формирование воинских частей, находились театры  и т.д.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78644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Главный </a:t>
            </a:r>
            <a:r>
              <a:rPr lang="ru-RU" b="1" dirty="0"/>
              <a:t>корпус Горьковского суворовского училища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224807"/>
            <a:ext cx="7344815" cy="55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90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marL="514350" lvl="0" indent="-514350" algn="r">
              <a:spcBef>
                <a:spcPct val="20000"/>
              </a:spcBef>
            </a:pPr>
            <a:r>
              <a:rPr lang="ru-RU" sz="3100" b="1" dirty="0" smtClean="0">
                <a:solidFill>
                  <a:prstClr val="black"/>
                </a:solidFill>
              </a:rPr>
              <a:t/>
            </a:r>
            <a:br>
              <a:rPr lang="ru-RU" sz="3100" b="1" dirty="0" smtClean="0">
                <a:solidFill>
                  <a:prstClr val="black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«</a:t>
            </a:r>
            <a:r>
              <a:rPr lang="ru-RU" sz="4000" b="1" dirty="0">
                <a:solidFill>
                  <a:srgbClr val="FF0000"/>
                </a:solidFill>
              </a:rPr>
              <a:t>Юбилейные и памятные даты 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истории </a:t>
            </a:r>
            <a:r>
              <a:rPr lang="ru-RU" sz="4000" b="1" dirty="0">
                <a:solidFill>
                  <a:srgbClr val="FF0000"/>
                </a:solidFill>
              </a:rPr>
              <a:t>Нижнего Новгорода» </a:t>
            </a:r>
            <a:r>
              <a:rPr lang="ru-RU" sz="4000" b="1" dirty="0" smtClean="0">
                <a:solidFill>
                  <a:srgbClr val="FF0000"/>
                </a:solidFill>
              </a:rPr>
              <a:t/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для </a:t>
            </a:r>
            <a:r>
              <a:rPr lang="ru-RU" sz="4000" b="1" dirty="0">
                <a:solidFill>
                  <a:srgbClr val="FF0000"/>
                </a:solidFill>
              </a:rPr>
              <a:t>фотографических сюжетов </a:t>
            </a:r>
            <a:r>
              <a:rPr lang="ru-RU" dirty="0">
                <a:solidFill>
                  <a:schemeClr val="accent2"/>
                </a:solidFill>
              </a:rPr>
              <a:t/>
            </a:r>
            <a:br>
              <a:rPr lang="ru-RU" dirty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78742"/>
            <a:ext cx="8928993" cy="5213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b="1" dirty="0"/>
              <a:t>1349 г. – 670 лет со дня рождения преподобного </a:t>
            </a:r>
            <a:r>
              <a:rPr lang="ru-RU" sz="1900" b="1" dirty="0" err="1"/>
              <a:t>Макария</a:t>
            </a:r>
            <a:r>
              <a:rPr lang="ru-RU" sz="1900" b="1" dirty="0"/>
              <a:t>, религиозного подвижника, основателя монастырей на Волге и Унже, уроженца Нижнего Новгорода.</a:t>
            </a:r>
          </a:p>
          <a:p>
            <a:pPr marL="0" indent="0">
              <a:buNone/>
            </a:pPr>
            <a:r>
              <a:rPr lang="ru-RU" sz="1900" b="1" dirty="0" smtClean="0"/>
              <a:t>1799 </a:t>
            </a:r>
            <a:r>
              <a:rPr lang="ru-RU" sz="1900" b="1" dirty="0"/>
              <a:t>г. – 220 лет назад в Нижнем Новгороде </a:t>
            </a:r>
            <a:r>
              <a:rPr lang="ru-RU" sz="1900" b="1" dirty="0" smtClean="0"/>
              <a:t> открылась </a:t>
            </a:r>
            <a:r>
              <a:rPr lang="ru-RU" sz="1900" b="1" dirty="0"/>
              <a:t>первая в городе общественная больница (ул. Нестерова, 34).</a:t>
            </a:r>
          </a:p>
          <a:p>
            <a:pPr marL="0" indent="0">
              <a:buNone/>
            </a:pPr>
            <a:r>
              <a:rPr lang="ru-RU" sz="1900" b="1" dirty="0" smtClean="0"/>
              <a:t>1834 </a:t>
            </a:r>
            <a:r>
              <a:rPr lang="ru-RU" sz="1900" b="1" dirty="0"/>
              <a:t>г. – 185 лет со времени устройства Зеленского съезда в Нижнем Новгороде.</a:t>
            </a:r>
          </a:p>
          <a:p>
            <a:pPr marL="0" indent="0">
              <a:buNone/>
            </a:pPr>
            <a:r>
              <a:rPr lang="ru-RU" sz="1900" b="1" dirty="0" smtClean="0"/>
              <a:t>1834 </a:t>
            </a:r>
            <a:r>
              <a:rPr lang="ru-RU" sz="1900" b="1" dirty="0"/>
              <a:t>г. – 185 лет с начала устройства по указу императора Николая </a:t>
            </a:r>
            <a:r>
              <a:rPr lang="ru-RU" sz="1900" b="1" dirty="0" smtClean="0"/>
              <a:t>I Александровского </a:t>
            </a:r>
            <a:r>
              <a:rPr lang="ru-RU" sz="1900" b="1" dirty="0"/>
              <a:t>сада, одного из самых старых и живописных парков города.</a:t>
            </a:r>
          </a:p>
          <a:p>
            <a:pPr marL="0" indent="0">
              <a:buNone/>
            </a:pPr>
            <a:r>
              <a:rPr lang="ru-RU" sz="1900" b="1" dirty="0" smtClean="0"/>
              <a:t>1874 </a:t>
            </a:r>
            <a:r>
              <a:rPr lang="ru-RU" sz="1900" b="1" dirty="0"/>
              <a:t>г. – 145 лет со дня рождения Василия Михайловича Цареградского (1874-1948), музыкального деятеля, педагога, пианиста, жившего в Нижнем Новгороде, где он открыл частную фортепианную школу в 1903 году.</a:t>
            </a:r>
          </a:p>
          <a:p>
            <a:pPr marL="0" indent="0">
              <a:buNone/>
            </a:pPr>
            <a:r>
              <a:rPr lang="ru-RU" sz="1900" b="1" dirty="0" smtClean="0"/>
              <a:t>1889 </a:t>
            </a:r>
            <a:r>
              <a:rPr lang="ru-RU" sz="1900" b="1" dirty="0"/>
              <a:t>г. – 130 лет назад композитор М. Балакирев написал гимн к 700-летию со дня рождения святого благоверного великого князя Георгия (Юрия) Всеволодовича, основателя Нижнего Новгорода.</a:t>
            </a:r>
          </a:p>
          <a:p>
            <a:pPr marL="0" indent="0">
              <a:buNone/>
            </a:pPr>
            <a:r>
              <a:rPr lang="ru-RU" sz="1900" b="1" dirty="0" smtClean="0"/>
              <a:t>1894 </a:t>
            </a:r>
            <a:r>
              <a:rPr lang="ru-RU" sz="1900" b="1" dirty="0"/>
              <a:t>г. – 125 лет назад в городе  был заложен парк, который в настоящее время называется  парком имени 1 мая</a:t>
            </a:r>
            <a:r>
              <a:rPr lang="ru-RU" sz="1900" b="1" dirty="0" smtClean="0"/>
              <a:t>.</a:t>
            </a:r>
            <a:endParaRPr lang="ru-RU" sz="19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245315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1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1247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rgbClr val="FF0000"/>
                </a:solidFill>
              </a:rPr>
              <a:t>«</a:t>
            </a:r>
            <a:r>
              <a:rPr lang="ru-RU" sz="3600" b="1" dirty="0">
                <a:solidFill>
                  <a:srgbClr val="FF0000"/>
                </a:solidFill>
              </a:rPr>
              <a:t>Юбилейные и памятные даты истории Нижнего Новгорода</a:t>
            </a:r>
            <a:r>
              <a:rPr lang="ru-RU" sz="3600" b="1" dirty="0" smtClean="0">
                <a:solidFill>
                  <a:srgbClr val="FF0000"/>
                </a:solidFill>
              </a:rPr>
              <a:t>» для фотографических сюжетов </a:t>
            </a:r>
            <a:r>
              <a:rPr lang="ru-RU" dirty="0">
                <a:solidFill>
                  <a:schemeClr val="accent2"/>
                </a:solidFill>
              </a:rPr>
              <a:t/>
            </a:r>
            <a:br>
              <a:rPr lang="ru-RU" dirty="0">
                <a:solidFill>
                  <a:schemeClr val="accent2"/>
                </a:solidFill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95320" cy="5805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1899 г. – 120 лет назад было принято решение о закладке парка к 100-летию со дня рождения А. </a:t>
            </a:r>
            <a:r>
              <a:rPr lang="ru-RU" sz="1800" b="1" dirty="0" err="1"/>
              <a:t>С.Пушкина</a:t>
            </a:r>
            <a:r>
              <a:rPr lang="ru-RU" sz="1800" b="1" dirty="0"/>
              <a:t>.</a:t>
            </a:r>
          </a:p>
          <a:p>
            <a:pPr marL="0" indent="0">
              <a:buNone/>
            </a:pPr>
            <a:r>
              <a:rPr lang="ru-RU" sz="1800" b="1" dirty="0"/>
              <a:t>1904 г. – 115 лет назад была открыта школа № 140 им. Ф. И. Шаляпина, основанная М. Горьким и Ф. И. Шаляпиным.</a:t>
            </a:r>
          </a:p>
          <a:p>
            <a:pPr marL="0" indent="0">
              <a:buNone/>
            </a:pPr>
            <a:r>
              <a:rPr lang="ru-RU" sz="1800" b="1" dirty="0"/>
              <a:t>1919 г. – 100 лет со дня основания библиотеки «Кота Мурлыки» (ныне НГОДБ – Нижегородская государственная областная детская библиотека) по адресу улица Рождественская, бывший Церковный дом.</a:t>
            </a:r>
          </a:p>
          <a:p>
            <a:pPr marL="0" indent="0">
              <a:buNone/>
            </a:pPr>
            <a:r>
              <a:rPr lang="ru-RU" sz="1800" b="1" dirty="0"/>
              <a:t> 1924 г. – 95 лет назад был образован </a:t>
            </a:r>
            <a:r>
              <a:rPr lang="ru-RU" sz="1800" b="1" dirty="0" err="1"/>
              <a:t>Сормовский</a:t>
            </a:r>
            <a:r>
              <a:rPr lang="ru-RU" sz="1800" b="1" dirty="0"/>
              <a:t> район Нижнего Новгорода из </a:t>
            </a:r>
            <a:r>
              <a:rPr lang="ru-RU" sz="1800" b="1" dirty="0" err="1"/>
              <a:t>Сормовского</a:t>
            </a:r>
            <a:r>
              <a:rPr lang="ru-RU" sz="1800" b="1" dirty="0"/>
              <a:t> уезда.</a:t>
            </a:r>
          </a:p>
          <a:p>
            <a:pPr marL="0" indent="0">
              <a:buNone/>
            </a:pPr>
            <a:r>
              <a:rPr lang="ru-RU" sz="1800" b="1" dirty="0"/>
              <a:t>1929 г. – 90 лет со времени начала сооружения в Нижегородском кремле Дома Советов (ныне здание администрации Нижнего Новгорода).</a:t>
            </a:r>
          </a:p>
          <a:p>
            <a:pPr marL="0" indent="0">
              <a:buNone/>
            </a:pPr>
            <a:r>
              <a:rPr lang="ru-RU" sz="1800" b="1" dirty="0"/>
              <a:t>1934 г. – 85 лет назад открыт Горьковский политехнический институт (ныне Нижегородский государственный политехнический университет им. Р. Е. Алексеева).</a:t>
            </a:r>
          </a:p>
          <a:p>
            <a:pPr marL="0" indent="0">
              <a:buNone/>
            </a:pPr>
            <a:r>
              <a:rPr lang="ru-RU" sz="1800" b="1" dirty="0"/>
              <a:t>1939 г. – 80 лет назад в поселке Высоково в </a:t>
            </a:r>
            <a:r>
              <a:rPr lang="ru-RU" sz="1800" b="1" dirty="0" err="1"/>
              <a:t>Сормовском</a:t>
            </a:r>
            <a:r>
              <a:rPr lang="ru-RU" sz="1800" b="1" dirty="0"/>
              <a:t> районе (ныне Нижний Новгород, </a:t>
            </a:r>
            <a:r>
              <a:rPr lang="ru-RU" sz="1800" b="1" dirty="0" err="1"/>
              <a:t>ул.Землячки</a:t>
            </a:r>
            <a:r>
              <a:rPr lang="ru-RU" sz="1800" b="1" dirty="0"/>
              <a:t>) был установлен первый в стране памятник В. Чкалову. Автор – скульптор И. Менделевич (в 1994 г. памятник заменили бюстом В. П. Чкалова работы П. Гусева).</a:t>
            </a:r>
          </a:p>
          <a:p>
            <a:pPr marL="0" indent="0">
              <a:buNone/>
            </a:pPr>
            <a:r>
              <a:rPr lang="ru-RU" sz="1800" b="1" dirty="0"/>
              <a:t>1949 г. – 70 лет со времени начала научной реставрации Нижегородского кремля .</a:t>
            </a:r>
          </a:p>
          <a:p>
            <a:pPr marL="0" indent="0">
              <a:buNone/>
            </a:pPr>
            <a:r>
              <a:rPr lang="ru-RU" sz="1800" b="1" dirty="0"/>
              <a:t>1964 г. – 55 лет назад открыто новое здание речного вокзала. И </a:t>
            </a:r>
            <a:r>
              <a:rPr lang="ru-RU" sz="1800" b="1" dirty="0" smtClean="0"/>
              <a:t>Т. Д.</a:t>
            </a:r>
            <a:endParaRPr lang="ru-RU" sz="1800" b="1" dirty="0"/>
          </a:p>
          <a:p>
            <a:pPr marL="0" indent="0">
              <a:buNone/>
            </a:pP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7570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340</TotalTime>
  <Words>1084</Words>
  <Application>Microsoft Office PowerPoint</Application>
  <PresentationFormat>Экран (4:3)</PresentationFormat>
  <Paragraphs>96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«Мой Нижний Новгород»-2019</vt:lpstr>
      <vt:lpstr>Возрастные группы,  участвующие в конкурсе  «Мой Нижний Новгород»</vt:lpstr>
      <vt:lpstr>Основные события, на которые следует обратить внимание организаторам конкурса в 2019-2020 учебном  году </vt:lpstr>
      <vt:lpstr>Модули конкурса  «Мой Нижний Новгород - 2019»</vt:lpstr>
      <vt:lpstr>«Город в военной шинели»- сюжеты фотосъемки на фоне  </vt:lpstr>
      <vt:lpstr>«Город в военной шинели»</vt:lpstr>
      <vt:lpstr> Главный корпус Горьковского суворовского училища </vt:lpstr>
      <vt:lpstr> «Юбилейные и памятные даты  истории Нижнего Новгорода»  для фотографических сюжетов  </vt:lpstr>
      <vt:lpstr> «Юбилейные и памятные даты истории Нижнего Новгорода» для фотографических сюжетов  </vt:lpstr>
      <vt:lpstr>Презентация PowerPoint</vt:lpstr>
      <vt:lpstr>Фотосъемка памятников культуры и истории. Как выбрать ракурс?</vt:lpstr>
      <vt:lpstr>  Как выбрать ракурс. Нижний ракурс - когда положение аппарата находится  внизу объекта съемки. </vt:lpstr>
      <vt:lpstr> Как выбрать ракурс. Верхний ракурс – когда аппарат находится сверху объекта съемки  </vt:lpstr>
      <vt:lpstr>Как выбрать ракурс?  Съемка на уровне. </vt:lpstr>
      <vt:lpstr>Как выбрать место для съемки</vt:lpstr>
      <vt:lpstr>Как выбрать  освещение   для  фотографии</vt:lpstr>
      <vt:lpstr>Неудачные фотографии. Почему?</vt:lpstr>
      <vt:lpstr>Пример неудачной работы. На фотографии нет ребенка </vt:lpstr>
      <vt:lpstr>Неудачная фотография. Почему?</vt:lpstr>
      <vt:lpstr>Примеры хороших фотографий</vt:lpstr>
      <vt:lpstr>Примеры хороших фотографий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Нижний Новгород-2019</dc:title>
  <dc:creator>Admin</dc:creator>
  <cp:lastModifiedBy>Анна В. Тамбовцева</cp:lastModifiedBy>
  <cp:revision>35</cp:revision>
  <dcterms:created xsi:type="dcterms:W3CDTF">2019-10-01T19:27:21Z</dcterms:created>
  <dcterms:modified xsi:type="dcterms:W3CDTF">2019-10-22T07:10:27Z</dcterms:modified>
</cp:coreProperties>
</file>