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66" r:id="rId4"/>
    <p:sldId id="265" r:id="rId5"/>
    <p:sldId id="262" r:id="rId6"/>
    <p:sldId id="264" r:id="rId7"/>
    <p:sldId id="260" r:id="rId8"/>
    <p:sldId id="261" r:id="rId9"/>
    <p:sldId id="272" r:id="rId10"/>
    <p:sldId id="267" r:id="rId11"/>
    <p:sldId id="273" r:id="rId12"/>
    <p:sldId id="268" r:id="rId13"/>
    <p:sldId id="263" r:id="rId14"/>
    <p:sldId id="271" r:id="rId15"/>
    <p:sldId id="269" r:id="rId16"/>
    <p:sldId id="270" r:id="rId17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95236547419809"/>
          <c:y val="3.9474983746589892E-2"/>
          <c:w val="0.68150787146944058"/>
          <c:h val="0.585844835148427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Подготовительный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Знание</c:v>
                </c:pt>
                <c:pt idx="1">
                  <c:v>Понимание</c:v>
                </c:pt>
                <c:pt idx="2">
                  <c:v>Преломление</c:v>
                </c:pt>
                <c:pt idx="3">
                  <c:v>Творчество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Базовый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Знание</c:v>
                </c:pt>
                <c:pt idx="1">
                  <c:v>Понимание</c:v>
                </c:pt>
                <c:pt idx="2">
                  <c:v>Преломление</c:v>
                </c:pt>
                <c:pt idx="3">
                  <c:v>Творчество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15</c:v>
                </c:pt>
                <c:pt idx="2">
                  <c:v>60</c:v>
                </c:pt>
                <c:pt idx="3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Углубленный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Знание</c:v>
                </c:pt>
                <c:pt idx="1">
                  <c:v>Понимание</c:v>
                </c:pt>
                <c:pt idx="2">
                  <c:v>Преломление</c:v>
                </c:pt>
                <c:pt idx="3">
                  <c:v>Творчество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5</c:v>
                </c:pt>
                <c:pt idx="2">
                  <c:v>35</c:v>
                </c:pt>
                <c:pt idx="3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967232"/>
        <c:axId val="107968768"/>
      </c:barChart>
      <c:catAx>
        <c:axId val="10796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07968768"/>
        <c:crosses val="autoZero"/>
        <c:auto val="1"/>
        <c:lblAlgn val="ctr"/>
        <c:lblOffset val="100"/>
        <c:noMultiLvlLbl val="0"/>
      </c:catAx>
      <c:valAx>
        <c:axId val="10796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967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0064548089821654E-2"/>
          <c:y val="0.77592710539986498"/>
          <c:w val="0.85995059972838295"/>
          <c:h val="0.2036505918762884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AA82F-C549-4736-BE96-90230B5ADA20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0049C-9356-4EF6-951C-B646EABDA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1700808"/>
            <a:ext cx="4860032" cy="21431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Педагог дополнительного образования МБОУ ДОД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Дворец детского творчества </a:t>
            </a:r>
            <a:r>
              <a:rPr lang="ru-RU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им.В.П.Чкалова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1132" y="0"/>
            <a:ext cx="63384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  <a:latin typeface="Constantia" panose="02030602050306030303" pitchFamily="18" charset="0"/>
              </a:rPr>
              <a:t>Куликова Любовь </a:t>
            </a:r>
          </a:p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  <a:latin typeface="Constantia" panose="02030602050306030303" pitchFamily="18" charset="0"/>
              </a:rPr>
              <a:t>Борисовна</a:t>
            </a:r>
            <a:endParaRPr lang="ru-RU" sz="5400" b="1" dirty="0">
              <a:ln/>
              <a:solidFill>
                <a:schemeClr val="accent3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 descr="D:\Фотографии\Педагоги\2011\Куликова Л.Б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2893708" cy="428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rina\Аттестация\2014-2015\Высшая категория\Куликова\фото для презентации\балы экология азбука\телефон 2009 2263.JPG"/>
          <p:cNvPicPr>
            <a:picLocks noChangeAspect="1" noChangeArrowheads="1"/>
          </p:cNvPicPr>
          <p:nvPr/>
        </p:nvPicPr>
        <p:blipFill rotWithShape="1">
          <a:blip r:embed="rId2" cstate="print"/>
          <a:srcRect l="-477" t="9618" r="477" b="16115"/>
          <a:stretch/>
        </p:blipFill>
        <p:spPr bwMode="auto">
          <a:xfrm flipH="1">
            <a:off x="539552" y="3864173"/>
            <a:ext cx="3528392" cy="285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irina\Аттестация\2014-2015\Высшая категория\Куликова\фото для презентации\результат\DSC00054.JPG"/>
          <p:cNvPicPr>
            <a:picLocks noChangeAspect="1" noChangeArrowheads="1"/>
          </p:cNvPicPr>
          <p:nvPr/>
        </p:nvPicPr>
        <p:blipFill rotWithShape="1">
          <a:blip r:embed="rId3" cstate="print"/>
          <a:srcRect l="-196" t="148" r="196" b="19660"/>
          <a:stretch/>
        </p:blipFill>
        <p:spPr bwMode="auto">
          <a:xfrm>
            <a:off x="899592" y="883758"/>
            <a:ext cx="2809346" cy="300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6267" r="48444" b="45825"/>
          <a:stretch>
            <a:fillRect/>
          </a:stretch>
        </p:blipFill>
        <p:spPr bwMode="auto">
          <a:xfrm>
            <a:off x="4283968" y="969026"/>
            <a:ext cx="3907191" cy="283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фото для презентации\2012-10-16 15.23.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2651" y="3864173"/>
            <a:ext cx="3907191" cy="293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30478"/>
            <a:ext cx="8568952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Экологические проекты</a:t>
            </a:r>
            <a:endParaRPr lang="ru-RU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«Мы чкаловцы»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pic>
        <p:nvPicPr>
          <p:cNvPr id="2050" name="Picture 2" descr="C:\Users\user\Desktop\для презентации\DSC03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студия\архив Изо - студии\кол-в года конкурс\Конкурс 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7" t="54972" r="-1281" b="6906"/>
          <a:stretch/>
        </p:blipFill>
        <p:spPr bwMode="auto">
          <a:xfrm>
            <a:off x="4059213" y="908720"/>
            <a:ext cx="4872543" cy="55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 для презентации\конкурсы\IMG6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6075"/>
            <a:ext cx="3456384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rina\Аттестация\2014-2015\Высшая категория\Куликова\фото для презентации\12 марта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677154"/>
            <a:ext cx="2265265" cy="302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фото для презентации\исследование новых технологий\звездочка 346.jpg"/>
          <p:cNvPicPr>
            <a:picLocks noChangeAspect="1" noChangeArrowheads="1"/>
          </p:cNvPicPr>
          <p:nvPr/>
        </p:nvPicPr>
        <p:blipFill>
          <a:blip r:embed="rId3" cstate="print"/>
          <a:srcRect l="8560"/>
          <a:stretch>
            <a:fillRect/>
          </a:stretch>
        </p:blipFill>
        <p:spPr bwMode="auto">
          <a:xfrm>
            <a:off x="4211960" y="767705"/>
            <a:ext cx="4464496" cy="274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фото для презентации\исследование новых технологий\Лева занимается аэрографи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764559"/>
            <a:ext cx="3566668" cy="267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I:\фото для презентации\исследование новых технологий\звездочка 793.jpg"/>
          <p:cNvPicPr>
            <a:picLocks noChangeAspect="1" noChangeArrowheads="1"/>
          </p:cNvPicPr>
          <p:nvPr/>
        </p:nvPicPr>
        <p:blipFill>
          <a:blip r:embed="rId5" cstate="print"/>
          <a:srcRect l="43848" t="8593"/>
          <a:stretch>
            <a:fillRect/>
          </a:stretch>
        </p:blipFill>
        <p:spPr bwMode="auto">
          <a:xfrm>
            <a:off x="2843808" y="3701184"/>
            <a:ext cx="3312368" cy="303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I:\фото для презентации\2012-06-16 15.07.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3200" y="3677154"/>
            <a:ext cx="2287280" cy="30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130478"/>
            <a:ext cx="8568952" cy="63408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Изучение новых технологий</a:t>
            </a:r>
            <a:endParaRPr lang="ru-RU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9058" y="938652"/>
            <a:ext cx="8001056" cy="7917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nstantia" panose="02030602050306030303" pitchFamily="18" charset="0"/>
              </a:rPr>
              <a:t>Получение практических знаний, приобретение навыков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5434"/>
            <a:ext cx="8229600" cy="915294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Результат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9058" y="1903230"/>
            <a:ext cx="8001056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nstantia" panose="02030602050306030303" pitchFamily="18" charset="0"/>
              </a:rPr>
              <a:t>Закрепление полученных навыков, преломление их в творчество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1180" y="2820032"/>
            <a:ext cx="2071702" cy="1440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Участие в выставках и конкурсах рисунков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4053" y="2820032"/>
            <a:ext cx="2073883" cy="1440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Проведение мастер-классов учащимися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89107" y="2833106"/>
            <a:ext cx="2201369" cy="14270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Подготовка оформления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49932" y="2806427"/>
            <a:ext cx="1909920" cy="14537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Участие в конкурсах и массовых мероприятиях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5805264"/>
            <a:ext cx="8784976" cy="7670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Развитие личностных качеств и формирование личности способной на нравственную эстетическую отзывчивость к происходящему в окружающем мире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1"/>
            <a:ext cx="2073369" cy="1555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53" y="4077072"/>
            <a:ext cx="2073884" cy="15554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4145"/>
          <a:stretch/>
        </p:blipFill>
        <p:spPr>
          <a:xfrm>
            <a:off x="6938831" y="4077071"/>
            <a:ext cx="1921021" cy="1567632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stCxn id="4" idx="2"/>
            <a:endCxn id="6" idx="0"/>
          </p:cNvCxnSpPr>
          <p:nvPr/>
        </p:nvCxnSpPr>
        <p:spPr>
          <a:xfrm>
            <a:off x="4509586" y="1730450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331640" y="2633647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420994" y="2647252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89791" y="2644514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899341" y="2633647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216196" y="5632484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420994" y="5632484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62761" y="5632484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956376" y="5632484"/>
            <a:ext cx="0" cy="17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/>
        </p:blipFill>
        <p:spPr>
          <a:xfrm>
            <a:off x="4589107" y="4090074"/>
            <a:ext cx="2201370" cy="154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nstantia" pitchFamily="18" charset="0"/>
                <a:cs typeface="Times New Roman" pitchFamily="18" charset="0"/>
              </a:rPr>
              <a:t>Ступени творческого роста</a:t>
            </a:r>
            <a:endParaRPr lang="ru-RU" dirty="0">
              <a:latin typeface="Constantia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14282" y="1214422"/>
          <a:ext cx="3143272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357554" y="928670"/>
            <a:ext cx="535785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Знание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Умения и навыки индивидуальной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передачи действительности (первоначальные).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Начальные знания по технике.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Понимание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Умение анализировать свое внутреннее эстетическое сознание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Применение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Развитие способностей применения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приобретенных знаний, умений и навыков, как инструмента в дальнейшей самостоятельной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творческой и практической деятельности широкого диапазона.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Творчество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Наличие развитого, целостного, эстетического мироощущения, умение работать с конкретным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эстетическим идеалом, используя его 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качестве критерия процесса, создания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художественной формы.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70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rina\Аттестация\2014-2015\Высшая категория\Куликова\фото для презентации\мастерклассы\IMG5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5401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Фотографии\События\Курсы\2014-2015 Конкурс профессионального мастерства\Мастер-классы\29.09 Мастер-класс Куликова\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56992"/>
            <a:ext cx="5976664" cy="335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Фотографии\События\Курсы\УПЗ 12-13\16.01 Монотипия\SAM_0460.JPG"/>
          <p:cNvPicPr>
            <a:picLocks noChangeAspect="1" noChangeArrowheads="1"/>
          </p:cNvPicPr>
          <p:nvPr/>
        </p:nvPicPr>
        <p:blipFill rotWithShape="1">
          <a:blip r:embed="rId4" cstate="print"/>
          <a:srcRect r="26207"/>
          <a:stretch/>
        </p:blipFill>
        <p:spPr bwMode="auto">
          <a:xfrm>
            <a:off x="4860032" y="116632"/>
            <a:ext cx="4164577" cy="317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Литература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90767"/>
            <a:ext cx="8229600" cy="4320480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развития исследовательской деятельности учащихся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Г., Леонтович А. В., Обухов А. С., Фомина Л. Ф.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Поливанова К.Н. Проектная деятельность школьников: пособие для учителя/ К.Н. Поливанова  - 2-е изд.. – М.: Просвещение, 2011 г.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http://www.researcher.ru/methodics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Л.А.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Неменская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«Изобразительное искусство»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 «Просвещение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2008</a:t>
            </a:r>
          </a:p>
          <a:p>
            <a:pPr lvl="0"/>
            <a:r>
              <a:rPr lang="ru-RU" sz="2000" b="1" dirty="0" err="1">
                <a:latin typeface="Constantia" panose="02030602050306030303" pitchFamily="18" charset="0"/>
              </a:rPr>
              <a:t>Мо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т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ецкова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В.А. Методы обучения изобразительному искусству: Методические указания. – Оренбург: ГОУ ОГУ, 2003. 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Барышников В.Л. Живопись. Теоретические основы. Методические указания к заданиям базового курса дисциплины «Живопись»/ Учебник. – М.: «Архитектура-С», 2010. – 120 с.</a:t>
            </a:r>
            <a:endParaRPr lang="ru-RU" sz="2000" b="1" dirty="0">
              <a:latin typeface="Times New Roman"/>
              <a:ea typeface="Times New Roman"/>
              <a:cs typeface="Times New Roman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53663" cy="1570186"/>
          </a:xfrm>
        </p:spPr>
        <p:txBody>
          <a:bodyPr>
            <a:normAutofit/>
          </a:bodyPr>
          <a:lstStyle/>
          <a:p>
            <a:r>
              <a:rPr lang="ru-RU" sz="3800" dirty="0" smtClean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Поисково-исследовательская деятельность учащихся ИЗО-студии</a:t>
            </a:r>
            <a:endParaRPr lang="ru-RU" sz="3800" dirty="0">
              <a:ln w="0"/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27" name="Picture 3" descr="D:\irina\Аттестация\2014-2015\Высшая категория\Куликова\фото для презентации\коллективные работы\телефон 2009 2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6480720" cy="486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и развитие творческих способностей учащихся средствами изобразительного искусства.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28628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Сформировать навыки по живописи, рисунку, композиции, графике, декоративному искусству, технике и технологии художественных материалов.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воображение, опирающееся на ассоциативное мышление и ассоциативное чувствование.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эстетическое восприимчивость и восприятие.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специфические оперативные способности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художественно-эстетического видения, композиционного мышления, ассоциативного мышления, образного мышления, пространственного мышления, внутреннего картинного видения).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Воспитать ответственное отношение к труду.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Воспитать заинтересованное отношение к окружающему миру.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социально-творческую активность.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i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nstantia" panose="02030602050306030303" pitchFamily="18" charset="0"/>
              </a:rPr>
              <a:t>Совершенство складывается из мелочей. Мелочи создают совершенство, а совершенство — не мелочь. </a:t>
            </a:r>
            <a:endParaRPr lang="ru-RU" i="1" dirty="0" smtClean="0">
              <a:effectLst>
                <a:glow rad="101600">
                  <a:srgbClr val="FFFF00">
                    <a:alpha val="60000"/>
                  </a:srgbClr>
                </a:glow>
              </a:effectLst>
              <a:latin typeface="Constantia" panose="02030602050306030303" pitchFamily="18" charset="0"/>
            </a:endParaRPr>
          </a:p>
          <a:p>
            <a:pPr marL="0" indent="0" algn="r">
              <a:buNone/>
            </a:pPr>
            <a:r>
              <a:rPr lang="ru-RU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nstantia" panose="02030602050306030303" pitchFamily="18" charset="0"/>
              </a:rPr>
              <a:t>Микеланджело </a:t>
            </a:r>
            <a:r>
              <a:rPr lang="ru-RU" i="1" dirty="0" err="1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nstantia" panose="02030602050306030303" pitchFamily="18" charset="0"/>
              </a:rPr>
              <a:t>Буанаротти</a:t>
            </a:r>
            <a:endParaRPr lang="ru-RU" i="1" dirty="0" smtClean="0">
              <a:effectLst>
                <a:glow rad="101600">
                  <a:srgbClr val="FFFF00">
                    <a:alpha val="60000"/>
                  </a:srgbClr>
                </a:glo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ru-RU" i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nstantia" panose="02030602050306030303" pitchFamily="18" charset="0"/>
              </a:rPr>
              <a:t/>
            </a:r>
            <a:br>
              <a:rPr lang="ru-RU" i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nstantia" panose="02030602050306030303" pitchFamily="18" charset="0"/>
              </a:rPr>
            </a:br>
            <a:r>
              <a:rPr lang="ru-RU" i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Фантазия</a:t>
            </a:r>
            <a:r>
              <a:rPr lang="ru-RU" i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, лишенная разума, производит чудовищ; соединенная с ним, она - мать искусства и источник его чудес. </a:t>
            </a:r>
            <a:endParaRPr lang="ru-RU" i="1" dirty="0" smtClean="0">
              <a:effectLst>
                <a:glow rad="228600">
                  <a:srgbClr val="FFFF00">
                    <a:alpha val="40000"/>
                  </a:srgbClr>
                </a:glow>
              </a:effectLst>
              <a:latin typeface="Constantia" panose="02030602050306030303" pitchFamily="18" charset="0"/>
            </a:endParaRPr>
          </a:p>
          <a:p>
            <a:pPr marL="0" indent="0" algn="r">
              <a:buNone/>
            </a:pPr>
            <a:r>
              <a:rPr lang="ru-RU" i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Франсиско</a:t>
            </a:r>
            <a:r>
              <a:rPr lang="ru-RU" i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  </a:t>
            </a:r>
            <a:r>
              <a:rPr lang="ru-RU" i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Гойя</a:t>
            </a:r>
          </a:p>
          <a:p>
            <a:pPr marL="0" indent="0" algn="r">
              <a:buNone/>
            </a:pPr>
            <a:endParaRPr lang="ru-RU" i="1" dirty="0" smtClean="0"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i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В художнике есть две вещи: глаз и мозг, и они должны друг другу помогать, нужно работать, чтобы их развивать: глаз — его видением природы, мозг — логикой организованных впечатлений, которые дают средства </a:t>
            </a:r>
            <a:r>
              <a:rPr lang="ru-RU" i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выражения.</a:t>
            </a:r>
          </a:p>
          <a:p>
            <a:pPr marL="0" indent="0" algn="r">
              <a:buNone/>
            </a:pPr>
            <a:r>
              <a:rPr lang="ru-RU" i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Поль </a:t>
            </a:r>
            <a:r>
              <a:rPr lang="ru-RU" i="1" dirty="0" err="1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Сезан</a:t>
            </a:r>
            <a:endParaRPr lang="ru-RU" i="1" dirty="0">
              <a:effectLst>
                <a:glow rad="228600">
                  <a:srgbClr val="FFFF00">
                    <a:alpha val="40000"/>
                  </a:srgbClr>
                </a:glow>
              </a:effectLst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Важно привить детям потребность к саморазвитию и умение любоваться окружающим миром</a:t>
            </a:r>
            <a:endParaRPr lang="ru-RU" sz="4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Фотографии\Совет\1-3.04.2015 Форум в Перьми\104___04\IMG_0709.JPG"/>
          <p:cNvPicPr>
            <a:picLocks noChangeAspect="1" noChangeArrowheads="1"/>
          </p:cNvPicPr>
          <p:nvPr/>
        </p:nvPicPr>
        <p:blipFill>
          <a:blip r:embed="rId3" cstate="print"/>
          <a:srcRect r="17908"/>
          <a:stretch>
            <a:fillRect/>
          </a:stretch>
        </p:blipFill>
        <p:spPr bwMode="auto">
          <a:xfrm>
            <a:off x="5096696" y="2852936"/>
            <a:ext cx="3122599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14678" y="2571744"/>
            <a:ext cx="2786082" cy="157163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atin typeface="Constantia" panose="02030602050306030303" pitchFamily="18" charset="0"/>
              </a:rPr>
              <a:t>ИЗО-студия</a:t>
            </a:r>
            <a:endParaRPr lang="ru-RU" sz="3200" dirty="0">
              <a:latin typeface="Constantia" panose="02030602050306030303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26171" y="4458330"/>
            <a:ext cx="2579117" cy="199565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Экологический центр ДРОНТ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794930" y="415209"/>
            <a:ext cx="1994564" cy="16561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Ансамбль «</a:t>
            </a:r>
            <a:r>
              <a:rPr lang="ru-RU" dirty="0" err="1" smtClean="0">
                <a:latin typeface="Constantia" panose="02030602050306030303" pitchFamily="18" charset="0"/>
              </a:rPr>
              <a:t>Гальярда</a:t>
            </a:r>
            <a:r>
              <a:rPr lang="ru-RU" dirty="0" smtClean="0">
                <a:latin typeface="Constantia" panose="02030602050306030303" pitchFamily="18" charset="0"/>
              </a:rPr>
              <a:t>»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26157" y="2496316"/>
            <a:ext cx="1994564" cy="172249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Кинотеатр «Орленок»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3528" y="440177"/>
            <a:ext cx="2160240" cy="172819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Выпускники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366357" y="4529690"/>
            <a:ext cx="2634404" cy="199565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nstantia" panose="02030602050306030303" pitchFamily="18" charset="0"/>
              </a:rPr>
              <a:t>IFAW </a:t>
            </a:r>
            <a:r>
              <a:rPr lang="en-US" sz="1600" dirty="0" smtClean="0">
                <a:latin typeface="Constantia" panose="02030602050306030303" pitchFamily="18" charset="0"/>
              </a:rPr>
              <a:t>(</a:t>
            </a:r>
            <a:r>
              <a:rPr lang="ru-RU" sz="1600" dirty="0" smtClean="0">
                <a:latin typeface="Constantia" panose="02030602050306030303" pitchFamily="18" charset="0"/>
              </a:rPr>
              <a:t>международный фонд защиты животных</a:t>
            </a:r>
            <a:r>
              <a:rPr lang="en-US" sz="1600" dirty="0" smtClean="0">
                <a:latin typeface="Constantia" panose="02030602050306030303" pitchFamily="18" charset="0"/>
              </a:rPr>
              <a:t>)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589671" y="403857"/>
            <a:ext cx="1982329" cy="172819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Родители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79671" y="2546098"/>
            <a:ext cx="2104097" cy="172819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Союз охраны птиц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472449" y="4529690"/>
            <a:ext cx="2448272" cy="206766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Заповедник «Керженский»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948264" y="403857"/>
            <a:ext cx="1994564" cy="16561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Школа </a:t>
            </a:r>
            <a:r>
              <a:rPr lang="ru-RU" dirty="0" err="1" smtClean="0">
                <a:latin typeface="Constantia" panose="02030602050306030303" pitchFamily="18" charset="0"/>
              </a:rPr>
              <a:t>историчес</a:t>
            </a:r>
            <a:r>
              <a:rPr lang="ru-RU" dirty="0" smtClean="0">
                <a:latin typeface="Constantia" panose="02030602050306030303" pitchFamily="18" charset="0"/>
              </a:rPr>
              <a:t>-кого </a:t>
            </a:r>
            <a:r>
              <a:rPr lang="ru-RU" dirty="0" smtClean="0">
                <a:latin typeface="Constantia" panose="02030602050306030303" pitchFamily="18" charset="0"/>
              </a:rPr>
              <a:t>танца</a:t>
            </a:r>
            <a:endParaRPr lang="ru-RU" dirty="0">
              <a:latin typeface="Constantia" panose="02030602050306030303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868928" y="2071393"/>
            <a:ext cx="344036" cy="4747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220072" y="1975177"/>
            <a:ext cx="144017" cy="5709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34170" y="1931016"/>
            <a:ext cx="1235355" cy="677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8" idx="1"/>
          </p:cNvCxnSpPr>
          <p:nvPr/>
        </p:nvCxnSpPr>
        <p:spPr>
          <a:xfrm flipV="1">
            <a:off x="2483768" y="3357562"/>
            <a:ext cx="730910" cy="110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" idx="7"/>
          </p:cNvCxnSpPr>
          <p:nvPr/>
        </p:nvCxnSpPr>
        <p:spPr>
          <a:xfrm flipV="1">
            <a:off x="2527585" y="4022003"/>
            <a:ext cx="795320" cy="7285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7" idx="0"/>
          </p:cNvCxnSpPr>
          <p:nvPr/>
        </p:nvCxnSpPr>
        <p:spPr>
          <a:xfrm flipH="1" flipV="1">
            <a:off x="4670733" y="4156204"/>
            <a:ext cx="12826" cy="373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20" idx="1"/>
          </p:cNvCxnSpPr>
          <p:nvPr/>
        </p:nvCxnSpPr>
        <p:spPr>
          <a:xfrm flipH="1" flipV="1">
            <a:off x="5898733" y="4084168"/>
            <a:ext cx="932257" cy="7483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4" idx="2"/>
            <a:endCxn id="8" idx="3"/>
          </p:cNvCxnSpPr>
          <p:nvPr/>
        </p:nvCxnSpPr>
        <p:spPr>
          <a:xfrm flipH="1">
            <a:off x="6000760" y="3357562"/>
            <a:ext cx="92539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21" idx="3"/>
          </p:cNvCxnSpPr>
          <p:nvPr/>
        </p:nvCxnSpPr>
        <p:spPr>
          <a:xfrm flipH="1">
            <a:off x="5898732" y="1817498"/>
            <a:ext cx="1341629" cy="8614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83466" y="187894"/>
            <a:ext cx="4518834" cy="8572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Constantia" panose="02030602050306030303" pitchFamily="18" charset="0"/>
              </a:rPr>
              <a:t>Актуальная  тема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3836" y="1409750"/>
            <a:ext cx="8118094" cy="9286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Разбор темы с использованием имеющихся дидактических материалов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2714620"/>
            <a:ext cx="2357454" cy="25865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Самостоятельная работа дома по сбору информации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2714620"/>
            <a:ext cx="2808312" cy="25865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Привлечение для консультаций партнеров, выпускников студии, родителей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72200" y="2714620"/>
            <a:ext cx="2357454" cy="25865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Разработка идей и эскизы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560" y="5661248"/>
            <a:ext cx="8118094" cy="92869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Индивидуальная или коллективная творческая работа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426859" y="1042870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574263" y="2336164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426859" y="2373315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334903" y="2373911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574263" y="5315064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63988" y="5305856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334903" y="5315064"/>
            <a:ext cx="432048" cy="3646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9244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Костюм эпохи Возрождения</a:t>
            </a:r>
            <a:endParaRPr lang="ru-RU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pic>
        <p:nvPicPr>
          <p:cNvPr id="11" name="Содержимое 3" descr="2013-11-05 19.39.22.jpg"/>
          <p:cNvPicPr/>
          <p:nvPr/>
        </p:nvPicPr>
        <p:blipFill>
          <a:blip r:embed="rId2" cstate="print"/>
          <a:srcRect t="29664" b="12312"/>
          <a:stretch>
            <a:fillRect/>
          </a:stretch>
        </p:blipFill>
        <p:spPr>
          <a:xfrm>
            <a:off x="285720" y="1571612"/>
            <a:ext cx="5357850" cy="2227683"/>
          </a:xfrm>
          <a:prstGeom prst="rect">
            <a:avLst/>
          </a:prstGeom>
        </p:spPr>
      </p:pic>
      <p:pic>
        <p:nvPicPr>
          <p:cNvPr id="12" name="Рисунок 11" descr="2013-11-05 19.37.01.jpg"/>
          <p:cNvPicPr/>
          <p:nvPr/>
        </p:nvPicPr>
        <p:blipFill>
          <a:blip r:embed="rId3" cstate="print"/>
          <a:srcRect l="13776" t="27950" r="8263" b="24800"/>
          <a:stretch>
            <a:fillRect/>
          </a:stretch>
        </p:blipFill>
        <p:spPr>
          <a:xfrm>
            <a:off x="285720" y="4000504"/>
            <a:ext cx="5429288" cy="2286016"/>
          </a:xfrm>
          <a:prstGeom prst="rect">
            <a:avLst/>
          </a:prstGeom>
        </p:spPr>
      </p:pic>
      <p:pic>
        <p:nvPicPr>
          <p:cNvPr id="13" name="Содержимое 7" descr="DSC01281.JPG"/>
          <p:cNvPicPr/>
          <p:nvPr/>
        </p:nvPicPr>
        <p:blipFill>
          <a:blip r:embed="rId4" cstate="print"/>
          <a:srcRect l="4651" r="6976"/>
          <a:stretch>
            <a:fillRect/>
          </a:stretch>
        </p:blipFill>
        <p:spPr>
          <a:xfrm>
            <a:off x="5857884" y="1500174"/>
            <a:ext cx="3071834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DSC01273.JPG"/>
          <p:cNvPicPr/>
          <p:nvPr/>
        </p:nvPicPr>
        <p:blipFill>
          <a:blip r:embed="rId2" cstate="print"/>
          <a:srcRect t="17500"/>
          <a:stretch>
            <a:fillRect/>
          </a:stretch>
        </p:blipFill>
        <p:spPr>
          <a:xfrm>
            <a:off x="285720" y="1285860"/>
            <a:ext cx="4357718" cy="2571768"/>
          </a:xfrm>
          <a:prstGeom prst="rect">
            <a:avLst/>
          </a:prstGeom>
        </p:spPr>
      </p:pic>
      <p:pic>
        <p:nvPicPr>
          <p:cNvPr id="4" name="Содержимое 3" descr="DSC0157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7752" y="1214422"/>
            <a:ext cx="4114808" cy="2676300"/>
          </a:xfrm>
          <a:prstGeom prst="rect">
            <a:avLst/>
          </a:prstGeom>
        </p:spPr>
      </p:pic>
      <p:pic>
        <p:nvPicPr>
          <p:cNvPr id="5" name="Содержимое 3" descr="DSC01307.JPG"/>
          <p:cNvPicPr/>
          <p:nvPr/>
        </p:nvPicPr>
        <p:blipFill>
          <a:blip r:embed="rId4" cstate="print"/>
          <a:srcRect r="20690"/>
          <a:stretch>
            <a:fillRect/>
          </a:stretch>
        </p:blipFill>
        <p:spPr>
          <a:xfrm>
            <a:off x="2928926" y="4000504"/>
            <a:ext cx="3286148" cy="2643206"/>
          </a:xfrm>
          <a:prstGeom prst="rect">
            <a:avLst/>
          </a:prstGeom>
        </p:spPr>
      </p:pic>
      <p:pic>
        <p:nvPicPr>
          <p:cNvPr id="6" name="Содержимое 3" descr="DSC01313.JPG"/>
          <p:cNvPicPr/>
          <p:nvPr/>
        </p:nvPicPr>
        <p:blipFill>
          <a:blip r:embed="rId5" cstate="print"/>
          <a:srcRect l="49466" t="8017" b="19831"/>
          <a:stretch>
            <a:fillRect/>
          </a:stretch>
        </p:blipFill>
        <p:spPr>
          <a:xfrm>
            <a:off x="285720" y="4000504"/>
            <a:ext cx="2357454" cy="264320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9244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nstantia" panose="02030602050306030303" pitchFamily="18" charset="0"/>
              </a:rPr>
              <a:t>Костюм эпохи Возрождения</a:t>
            </a:r>
            <a:endParaRPr lang="ru-RU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Рисунок 7" descr="C:\Users\user\Desktop\музыкальный вечер с гальярдой\DSC013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000504"/>
            <a:ext cx="2357454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459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Поисково-исследовательская деятельность учащихся ИЗО-студии</vt:lpstr>
      <vt:lpstr>Цель: Формирование и развитие творческих способностей учащихся средствами изобразительного искусства.</vt:lpstr>
      <vt:lpstr>Презентация PowerPoint</vt:lpstr>
      <vt:lpstr>Важно привить детям потребность к саморазвитию и умение любоваться окружающим миром</vt:lpstr>
      <vt:lpstr>Презентация PowerPoint</vt:lpstr>
      <vt:lpstr>Презентация PowerPoint</vt:lpstr>
      <vt:lpstr>Костюм эпохи Возрождения</vt:lpstr>
      <vt:lpstr>Костюм эпохи Возрождения</vt:lpstr>
      <vt:lpstr>Экологические проекты</vt:lpstr>
      <vt:lpstr>«Мы чкаловцы»</vt:lpstr>
      <vt:lpstr>Презентация PowerPoint</vt:lpstr>
      <vt:lpstr>Результат</vt:lpstr>
      <vt:lpstr>Ступени творческого роста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user</cp:lastModifiedBy>
  <cp:revision>62</cp:revision>
  <cp:lastPrinted>2015-04-13T07:14:37Z</cp:lastPrinted>
  <dcterms:created xsi:type="dcterms:W3CDTF">2015-03-26T10:41:24Z</dcterms:created>
  <dcterms:modified xsi:type="dcterms:W3CDTF">2015-04-17T08:59:53Z</dcterms:modified>
</cp:coreProperties>
</file>