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6" r:id="rId4"/>
    <p:sldId id="259" r:id="rId5"/>
    <p:sldId id="260" r:id="rId6"/>
    <p:sldId id="261" r:id="rId7"/>
    <p:sldId id="268" r:id="rId8"/>
    <p:sldId id="267" r:id="rId9"/>
    <p:sldId id="270" r:id="rId10"/>
    <p:sldId id="262" r:id="rId11"/>
    <p:sldId id="263" r:id="rId12"/>
    <p:sldId id="272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64" r:id="rId28"/>
    <p:sldId id="265" r:id="rId29"/>
    <p:sldId id="273" r:id="rId30"/>
    <p:sldId id="289" r:id="rId31"/>
    <p:sldId id="290" r:id="rId32"/>
    <p:sldId id="291" r:id="rId33"/>
    <p:sldId id="292" r:id="rId34"/>
    <p:sldId id="293" r:id="rId35"/>
    <p:sldId id="294" r:id="rId36"/>
    <p:sldId id="295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ru-RU" dirty="0"/>
              <a:t>Статистика </a:t>
            </a:r>
            <a:r>
              <a:rPr lang="ru-RU" dirty="0" smtClean="0"/>
              <a:t>16- 17 </a:t>
            </a:r>
            <a:r>
              <a:rPr lang="ru-RU" dirty="0"/>
              <a:t>г.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Статистика 15- 16 г.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'Лист1'!$A$2:$A$3</c:f>
              <c:strCache>
                <c:ptCount val="2"/>
                <c:pt idx="0">
                  <c:v>Обращались сами</c:v>
                </c:pt>
                <c:pt idx="1">
                  <c:v>Приглашались психологом</c:v>
                </c:pt>
              </c:strCache>
            </c:strRef>
          </c:cat>
          <c:val>
            <c:numRef>
              <c:f>'Лист1'!$B$2:$B$3</c:f>
              <c:numCache>
                <c:formatCode>0%</c:formatCode>
                <c:ptCount val="2"/>
                <c:pt idx="0">
                  <c:v>0.32000000000000017</c:v>
                </c:pt>
                <c:pt idx="1">
                  <c:v>0.68000000000000016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ru-RU" dirty="0"/>
              <a:t>Статистика </a:t>
            </a:r>
            <a:r>
              <a:rPr lang="ru-RU" dirty="0" smtClean="0"/>
              <a:t>17-18г</a:t>
            </a:r>
            <a:r>
              <a:rPr lang="ru-RU" dirty="0"/>
              <a:t>.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Статистика 16-17г.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'Лист1'!$A$2:$A$3</c:f>
              <c:strCache>
                <c:ptCount val="2"/>
                <c:pt idx="0">
                  <c:v>обращались сами</c:v>
                </c:pt>
                <c:pt idx="1">
                  <c:v>приглашались психологом</c:v>
                </c:pt>
              </c:strCache>
            </c:strRef>
          </c:cat>
          <c:val>
            <c:numRef>
              <c:f>'Лист1'!$B$2:$B$3</c:f>
              <c:numCache>
                <c:formatCode>0%</c:formatCode>
                <c:ptCount val="2"/>
                <c:pt idx="0">
                  <c:v>0.41000000000000014</c:v>
                </c:pt>
                <c:pt idx="1">
                  <c:v>0.59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ru-RU" dirty="0"/>
              <a:t>Статистика запросов </a:t>
            </a:r>
            <a:r>
              <a:rPr lang="ru-RU" dirty="0" smtClean="0"/>
              <a:t>2016-2017г</a:t>
            </a:r>
            <a:r>
              <a:rPr lang="ru-RU" dirty="0"/>
              <a:t>.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Статистика запросов 2015-2016г.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'Лист1'!$A$2:$A$4</c:f>
              <c:strCache>
                <c:ptCount val="3"/>
                <c:pt idx="0">
                  <c:v>Развитие</c:v>
                </c:pt>
                <c:pt idx="1">
                  <c:v>Воспитание</c:v>
                </c:pt>
                <c:pt idx="2">
                  <c:v>Обучение</c:v>
                </c:pt>
              </c:strCache>
            </c:strRef>
          </c:cat>
          <c:val>
            <c:numRef>
              <c:f>'Лист1'!$B$2:$B$4</c:f>
              <c:numCache>
                <c:formatCode>0%</c:formatCode>
                <c:ptCount val="3"/>
                <c:pt idx="0">
                  <c:v>0.19</c:v>
                </c:pt>
                <c:pt idx="1">
                  <c:v>0.52</c:v>
                </c:pt>
                <c:pt idx="2">
                  <c:v>0.29000000000000015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ru-RU" dirty="0"/>
              <a:t>Статистика запросов </a:t>
            </a:r>
            <a:r>
              <a:rPr lang="ru-RU" dirty="0" smtClean="0"/>
              <a:t>2017-2018г</a:t>
            </a:r>
            <a:r>
              <a:rPr lang="ru-RU" dirty="0"/>
              <a:t>.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Статистика запросов 2016-2017г.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'Лист1'!$A$2:$A$4</c:f>
              <c:strCache>
                <c:ptCount val="3"/>
                <c:pt idx="0">
                  <c:v>Развитие</c:v>
                </c:pt>
                <c:pt idx="1">
                  <c:v>Воспитание</c:v>
                </c:pt>
                <c:pt idx="2">
                  <c:v>обучение</c:v>
                </c:pt>
              </c:strCache>
            </c:strRef>
          </c:cat>
          <c:val>
            <c:numRef>
              <c:f>'Лист1'!$B$2:$B$4</c:f>
              <c:numCache>
                <c:formatCode>0%</c:formatCode>
                <c:ptCount val="3"/>
                <c:pt idx="0">
                  <c:v>0.21000000000000008</c:v>
                </c:pt>
                <c:pt idx="1">
                  <c:v>0.47000000000000008</c:v>
                </c:pt>
                <c:pt idx="2">
                  <c:v>0.32000000000000017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A940-5CBD-492A-8211-0983B170DCF2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FA42-5AF2-40A3-B48E-32FE494C16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A940-5CBD-492A-8211-0983B170DCF2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FA42-5AF2-40A3-B48E-32FE494C16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A940-5CBD-492A-8211-0983B170DCF2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FA42-5AF2-40A3-B48E-32FE494C16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A940-5CBD-492A-8211-0983B170DCF2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FA42-5AF2-40A3-B48E-32FE494C16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A940-5CBD-492A-8211-0983B170DCF2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FA42-5AF2-40A3-B48E-32FE494C16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A940-5CBD-492A-8211-0983B170DCF2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FA42-5AF2-40A3-B48E-32FE494C16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A940-5CBD-492A-8211-0983B170DCF2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FA42-5AF2-40A3-B48E-32FE494C16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A940-5CBD-492A-8211-0983B170DCF2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FA42-5AF2-40A3-B48E-32FE494C16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A940-5CBD-492A-8211-0983B170DCF2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FA42-5AF2-40A3-B48E-32FE494C16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A940-5CBD-492A-8211-0983B170DCF2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FA42-5AF2-40A3-B48E-32FE494C16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A940-5CBD-492A-8211-0983B170DCF2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B72FA42-5AF2-40A3-B48E-32FE494C16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315A940-5CBD-492A-8211-0983B170DCF2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B72FA42-5AF2-40A3-B48E-32FE494C16D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ipe dir="d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97436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Технология психологического сопровождения семейного воспитания и формирования у учащихся осознанного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родительства.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056784" cy="10081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Работа с учащимися:</a:t>
            </a:r>
            <a:endParaRPr lang="ru-RU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06668"/>
              </p:ext>
            </p:extLst>
          </p:nvPr>
        </p:nvGraphicFramePr>
        <p:xfrm>
          <a:off x="1043608" y="1556792"/>
          <a:ext cx="6768752" cy="4673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929"/>
                <a:gridCol w="4834823"/>
              </a:tblGrid>
              <a:tr h="1304383">
                <a:tc>
                  <a:txBody>
                    <a:bodyPr/>
                    <a:lstStyle/>
                    <a:p>
                      <a:r>
                        <a:rPr lang="ru-RU" dirty="0" smtClean="0"/>
                        <a:t>5-6 классы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Программа</a:t>
                      </a:r>
                      <a:r>
                        <a:rPr lang="ru-RU" baseline="0" dirty="0" smtClean="0"/>
                        <a:t> «Психологическое здоровье младших подростков». </a:t>
                      </a:r>
                      <a:r>
                        <a:rPr lang="ru-RU" b="0" i="0" u="sng" baseline="0" dirty="0" smtClean="0"/>
                        <a:t>Занятия поводятся 1 раз в неделю в рамках факультативных занятий</a:t>
                      </a:r>
                      <a:endParaRPr lang="ru-RU" b="0" i="0" u="sng" dirty="0"/>
                    </a:p>
                  </a:txBody>
                  <a:tcPr/>
                </a:tc>
              </a:tr>
              <a:tr h="1906405">
                <a:tc>
                  <a:txBody>
                    <a:bodyPr/>
                    <a:lstStyle/>
                    <a:p>
                      <a:r>
                        <a:rPr lang="ru-RU" dirty="0" smtClean="0"/>
                        <a:t>9 -10</a:t>
                      </a:r>
                      <a:r>
                        <a:rPr lang="ru-RU" baseline="0" dirty="0" smtClean="0"/>
                        <a:t> классы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 Программа 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«Ладья» </a:t>
                      </a:r>
                      <a:r>
                        <a:rPr lang="ru-RU" dirty="0" smtClean="0"/>
                        <a:t>( профилактика ВИЧ/СПИДа и рискованного поведения, формирование духовно-нравственных ценностей</a:t>
                      </a:r>
                      <a:r>
                        <a:rPr lang="ru-RU" u="sng" dirty="0" smtClean="0"/>
                        <a:t>)  Занятия проводятся 1 раз в неделю в рамках элективного курса.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1003370"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r>
                        <a:rPr lang="ru-RU" baseline="0" dirty="0" smtClean="0"/>
                        <a:t> классы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Программа 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«Дорога к дому»(Формирование ответственного отношения к созданию семьи и воспитанию детей.) </a:t>
                      </a:r>
                      <a:r>
                        <a:rPr lang="ru-RU" u="sng" baseline="0" dirty="0" smtClean="0">
                          <a:solidFill>
                            <a:schemeClr val="tx1"/>
                          </a:solidFill>
                        </a:rPr>
                        <a:t>Занятия проводятся 1 раз в неделю в рамках факультатива.</a:t>
                      </a:r>
                      <a:endParaRPr lang="ru-RU" u="sng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8675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Работа с педагогами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rot="5400000">
            <a:off x="1464447" y="2321711"/>
            <a:ext cx="121444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rot="5400000">
            <a:off x="6180149" y="2320917"/>
            <a:ext cx="121444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71472" y="3143248"/>
            <a:ext cx="3000396" cy="24288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Выступления на педагогических советах по проблема взаимодействия с семьями учащихся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14942" y="3143248"/>
            <a:ext cx="3071834" cy="2500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Методическая помощь педагогам в подготовке родительских собраний и детско-родительских мероприятий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16632"/>
            <a:ext cx="8579296" cy="1944216"/>
          </a:xfrm>
        </p:spPr>
        <p:txBody>
          <a:bodyPr>
            <a:normAutofit fontScale="90000"/>
          </a:bodyPr>
          <a:lstStyle/>
          <a:p>
            <a:pPr lvl="0" algn="ctr">
              <a:spcBef>
                <a:spcPct val="20000"/>
              </a:spcBef>
            </a:pPr>
            <a:r>
              <a:rPr lang="ru-RU" sz="4000" dirty="0" smtClean="0">
                <a:solidFill>
                  <a:srgbClr val="FF0000"/>
                </a:solidFill>
              </a:rPr>
              <a:t>Программа «</a:t>
            </a:r>
            <a:r>
              <a:rPr lang="ru-RU" sz="4000" dirty="0" err="1" smtClean="0">
                <a:solidFill>
                  <a:srgbClr val="FF0000"/>
                </a:solidFill>
              </a:rPr>
              <a:t>ЛадьЯ</a:t>
            </a:r>
            <a:r>
              <a:rPr lang="ru-RU" sz="4000" dirty="0" smtClean="0">
                <a:solidFill>
                  <a:srgbClr val="FF0000"/>
                </a:solidFill>
              </a:rPr>
              <a:t>» В ладу с собой.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3100" dirty="0" smtClean="0"/>
              <a:t>.</a:t>
            </a:r>
            <a:r>
              <a:rPr lang="ru-RU" sz="3100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> Цель</a:t>
            </a:r>
            <a:r>
              <a:rPr lang="ru-RU" sz="2200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>: </a:t>
            </a:r>
            <a:r>
              <a:rPr lang="ru-RU" sz="2200" dirty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>Первичная профилактика ВИЧ/СПИДА и </a:t>
            </a:r>
            <a:r>
              <a:rPr lang="ru-RU" sz="2200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>рискованного </a:t>
            </a:r>
            <a:r>
              <a:rPr lang="ru-RU" sz="2200" dirty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>поведения путем развития системы духовно- нравственных ценностей.</a:t>
            </a:r>
            <a:br>
              <a:rPr lang="ru-RU" sz="2200" dirty="0">
                <a:solidFill>
                  <a:prstClr val="black"/>
                </a:solidFill>
                <a:latin typeface="Constantia"/>
                <a:ea typeface="+mn-ea"/>
                <a:cs typeface="+mn-cs"/>
              </a:rPr>
            </a:br>
            <a:r>
              <a:rPr lang="ru-RU" sz="3100" u="sng" dirty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>Содержание программы</a:t>
            </a:r>
            <a:r>
              <a:rPr lang="ru-RU" sz="2200" u="sng" dirty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>:</a:t>
            </a:r>
            <a:br>
              <a:rPr lang="ru-RU" sz="2200" u="sng" dirty="0">
                <a:solidFill>
                  <a:prstClr val="black"/>
                </a:solidFill>
                <a:latin typeface="Constantia"/>
                <a:ea typeface="+mn-ea"/>
                <a:cs typeface="+mn-cs"/>
              </a:rPr>
            </a:br>
            <a:endParaRPr lang="ru-RU" sz="2200" u="sng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Счастье</a:t>
            </a:r>
          </a:p>
          <a:p>
            <a:r>
              <a:rPr lang="ru-RU" sz="2400" dirty="0" smtClean="0"/>
              <a:t>Я и моя жизнь</a:t>
            </a:r>
          </a:p>
          <a:p>
            <a:r>
              <a:rPr lang="ru-RU" sz="2400" dirty="0" smtClean="0"/>
              <a:t>Мир души</a:t>
            </a:r>
          </a:p>
          <a:p>
            <a:r>
              <a:rPr lang="ru-RU" sz="2400" dirty="0" smtClean="0"/>
              <a:t>Общение и дружба</a:t>
            </a:r>
          </a:p>
          <a:p>
            <a:r>
              <a:rPr lang="ru-RU" sz="2400" dirty="0" smtClean="0"/>
              <a:t>«Ты не один»</a:t>
            </a:r>
          </a:p>
          <a:p>
            <a:r>
              <a:rPr lang="ru-RU" sz="2400" dirty="0" smtClean="0"/>
              <a:t>Мужчина и женщина</a:t>
            </a:r>
          </a:p>
          <a:p>
            <a:r>
              <a:rPr lang="ru-RU" sz="2400" dirty="0" smtClean="0"/>
              <a:t>Любовь</a:t>
            </a:r>
          </a:p>
          <a:p>
            <a:r>
              <a:rPr lang="ru-RU" sz="2400" dirty="0" smtClean="0"/>
              <a:t>Семья</a:t>
            </a:r>
          </a:p>
          <a:p>
            <a:r>
              <a:rPr lang="ru-RU" sz="2400" dirty="0" smtClean="0"/>
              <a:t>Род, культура</a:t>
            </a:r>
          </a:p>
          <a:p>
            <a:r>
              <a:rPr lang="ru-RU" sz="2400" dirty="0" smtClean="0"/>
              <a:t>Здоровье</a:t>
            </a: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400" dirty="0" err="1" smtClean="0"/>
              <a:t>Вич</a:t>
            </a:r>
            <a:r>
              <a:rPr lang="ru-RU" sz="2400" dirty="0" smtClean="0"/>
              <a:t>/</a:t>
            </a:r>
            <a:r>
              <a:rPr lang="ru-RU" sz="2400" dirty="0" err="1" smtClean="0"/>
              <a:t>Спид</a:t>
            </a:r>
            <a:endParaRPr lang="ru-RU" sz="2400" dirty="0" smtClean="0"/>
          </a:p>
          <a:p>
            <a:r>
              <a:rPr lang="ru-RU" sz="2400" dirty="0" err="1" smtClean="0"/>
              <a:t>Толерантность.Жизнь</a:t>
            </a:r>
            <a:r>
              <a:rPr lang="ru-RU" sz="2400" dirty="0" smtClean="0"/>
              <a:t> с болезнью.</a:t>
            </a:r>
          </a:p>
          <a:p>
            <a:r>
              <a:rPr lang="ru-RU" sz="2400" dirty="0" smtClean="0"/>
              <a:t>Зависимость от ПАВ</a:t>
            </a:r>
          </a:p>
          <a:p>
            <a:r>
              <a:rPr lang="ru-RU" sz="2400" dirty="0" smtClean="0"/>
              <a:t>Кризис и выход из него</a:t>
            </a:r>
          </a:p>
          <a:p>
            <a:r>
              <a:rPr lang="ru-RU" sz="2400" dirty="0" smtClean="0"/>
              <a:t>Жизнь и смерть</a:t>
            </a:r>
          </a:p>
          <a:p>
            <a:r>
              <a:rPr lang="ru-RU" sz="2400" dirty="0" smtClean="0"/>
              <a:t>Добро и зло </a:t>
            </a:r>
          </a:p>
          <a:p>
            <a:r>
              <a:rPr lang="ru-RU" sz="2400" dirty="0" smtClean="0"/>
              <a:t>Ценности</a:t>
            </a:r>
          </a:p>
          <a:p>
            <a:r>
              <a:rPr lang="ru-RU" sz="2400" dirty="0" smtClean="0"/>
              <a:t>Цели и смысл</a:t>
            </a:r>
          </a:p>
          <a:p>
            <a:r>
              <a:rPr lang="ru-RU" sz="2400" dirty="0" smtClean="0"/>
              <a:t>Свобода, выбор.</a:t>
            </a:r>
          </a:p>
          <a:p>
            <a:endParaRPr lang="ru-RU" sz="24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3142911"/>
      </p:ext>
    </p:extLst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Тема «Я и моя жизнь"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9" name="Picture 5" descr="F:\Ладья\IMG_0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833848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319059"/>
      </p:ext>
    </p:extLst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Ладья\IMG_08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23606"/>
      </p:ext>
    </p:extLst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Ладья\IMG_08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305898"/>
      </p:ext>
    </p:extLst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Ладья\IMG_08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005632"/>
      </p:ext>
    </p:extLst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Ладья\IMG_08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45641"/>
      </p:ext>
    </p:extLst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Ладья\IMG_08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765167"/>
      </p:ext>
    </p:extLst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Ладья\IMG_08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325299"/>
      </p:ext>
    </p:extLst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285728"/>
            <a:ext cx="7498080" cy="6059760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2200" dirty="0" smtClean="0"/>
          </a:p>
          <a:p>
            <a:pPr>
              <a:buNone/>
            </a:pPr>
            <a:r>
              <a:rPr lang="ru-RU" sz="2200" b="1" u="sng" dirty="0" smtClean="0"/>
              <a:t>Задачи:</a:t>
            </a:r>
          </a:p>
          <a:p>
            <a:pPr>
              <a:buFontTx/>
              <a:buChar char="-"/>
            </a:pPr>
            <a:endParaRPr lang="ru-RU" sz="2200" dirty="0" smtClean="0"/>
          </a:p>
          <a:p>
            <a:r>
              <a:rPr lang="ru-RU" sz="2200" dirty="0" smtClean="0"/>
              <a:t>Способствование формированию четкой жизненной позиции, посредством формирования системы духовно-нравственных ориентиров. </a:t>
            </a:r>
          </a:p>
          <a:p>
            <a:r>
              <a:rPr lang="ru-RU" sz="2200" dirty="0" smtClean="0"/>
              <a:t>Психологическое просвещение участников образовательного процесса  .</a:t>
            </a:r>
          </a:p>
          <a:p>
            <a:r>
              <a:rPr lang="ru-RU" sz="2200" dirty="0" smtClean="0"/>
              <a:t>Способствование  формированию конструктивной семейной и родительской позиции.</a:t>
            </a:r>
          </a:p>
          <a:p>
            <a:r>
              <a:rPr lang="ru-RU" sz="2200" dirty="0" smtClean="0"/>
              <a:t>Методическое обеспечение деятельности классных руководителей по проблемам семейного воспитания.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56636669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Ладья\IMG_08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576949"/>
      </p:ext>
    </p:extLst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Ладья\IMG_08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434561"/>
      </p:ext>
    </p:extLst>
  </p:cSld>
  <p:clrMapOvr>
    <a:masterClrMapping/>
  </p:clrMapOvr>
  <p:transition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Ладья\IMG_0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814282"/>
      </p:ext>
    </p:extLst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Ладья\IMG_08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495312"/>
      </p:ext>
    </p:extLst>
  </p:cSld>
  <p:clrMapOvr>
    <a:masterClrMapping/>
  </p:clrMapOvr>
  <p:transition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Ладья\IMG_0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898109"/>
      </p:ext>
    </p:extLst>
  </p:cSld>
  <p:clrMapOvr>
    <a:masterClrMapping/>
  </p:clrMapOvr>
  <p:transition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859216" cy="780696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Тема «Мужчина и женщина»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84784"/>
            <a:ext cx="8856984" cy="48398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 descr="F:\Ладья\IMG_08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484784"/>
            <a:ext cx="925252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966177"/>
      </p:ext>
    </p:extLst>
  </p:cSld>
  <p:clrMapOvr>
    <a:masterClrMapping/>
  </p:clrMapOvr>
  <p:transition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Ладья\IMG_08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78125"/>
      </p:ext>
    </p:extLst>
  </p:cSld>
  <p:clrMapOvr>
    <a:masterClrMapping/>
  </p:clrMapOvr>
  <p:transition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428604"/>
            <a:ext cx="7498080" cy="14176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/>
              <a:t>Оценка изменений в духовно- нравственной сфере подростков с помощью метода свободного ассоциативного ряда.  (%  соотношение категорий содержательного направления)По результатам работы  по программе «Ладья».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7376699"/>
              </p:ext>
            </p:extLst>
          </p:nvPr>
        </p:nvGraphicFramePr>
        <p:xfrm>
          <a:off x="785786" y="2000240"/>
          <a:ext cx="7632849" cy="4248468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544283"/>
                <a:gridCol w="2544283"/>
                <a:gridCol w="2544283"/>
              </a:tblGrid>
              <a:tr h="8061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Слова- стимулы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Начало программы (сентябрь </a:t>
                      </a:r>
                      <a:r>
                        <a:rPr lang="ru-RU" sz="1400" dirty="0" smtClean="0"/>
                        <a:t>2016-2017г</a:t>
                      </a:r>
                      <a:r>
                        <a:rPr lang="ru-RU" sz="1400" dirty="0"/>
                        <a:t>)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Окончание программы ( май </a:t>
                      </a:r>
                      <a:r>
                        <a:rPr lang="ru-RU" sz="1400" dirty="0" smtClean="0"/>
                        <a:t>2017-2018г</a:t>
                      </a:r>
                      <a:r>
                        <a:rPr lang="ru-RU" sz="1400" dirty="0"/>
                        <a:t>)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4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семья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44%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62%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4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дружба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51%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72%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4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любовь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39%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60%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4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свобода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44%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75%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4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жизнь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60%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78%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4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добро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70%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81%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4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терпимость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49%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64%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4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выбор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53%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73%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4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здоровье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67%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80%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4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счастье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71%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89%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810464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Анализ отзывов о программе со стороны родителей и педагогов.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99592" y="1484784"/>
          <a:ext cx="7818834" cy="450148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606278"/>
                <a:gridCol w="2606278"/>
                <a:gridCol w="2606278"/>
              </a:tblGrid>
              <a:tr h="6665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Критерии оценки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Родители(35 чел.)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Педагоги(26 чел.)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69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1.Точно представляют цели и задачи программы.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85,7%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100%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504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2. Получили положительные отзывы о программе от подростков.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82,8%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49,2%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69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3. Заметили позитивные изменения в подростках.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57,1%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65,7%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504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/>
                        <a:t>4. Имеют положительное отношение к программе и ее результатам.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85,7%</a:t>
                      </a: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100%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221231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0"/>
            <a:ext cx="8579296" cy="242088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Программа « Дорога к дому»</a:t>
            </a:r>
            <a:br>
              <a:rPr lang="ru-RU" sz="4000" dirty="0" smtClean="0"/>
            </a:br>
            <a:r>
              <a:rPr lang="ru-RU" sz="2800" dirty="0" smtClean="0">
                <a:solidFill>
                  <a:schemeClr val="tx1"/>
                </a:solidFill>
              </a:rPr>
              <a:t>Цель: Профилактика социально опасных явлений через формирование конструктивной семейной и родительской позиции.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u="sng" dirty="0" smtClean="0">
                <a:solidFill>
                  <a:schemeClr val="tx1"/>
                </a:solidFill>
              </a:rPr>
              <a:t>Содержание:</a:t>
            </a:r>
            <a:endParaRPr lang="ru-RU" sz="2800" u="sng" dirty="0">
              <a:solidFill>
                <a:schemeClr val="tx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2492896"/>
            <a:ext cx="4114800" cy="4176463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Кто Я? Я –личность.</a:t>
            </a:r>
          </a:p>
          <a:p>
            <a:r>
              <a:rPr lang="ru-RU" sz="2400" dirty="0" smtClean="0"/>
              <a:t>Мы в этом мире</a:t>
            </a:r>
          </a:p>
          <a:p>
            <a:r>
              <a:rPr lang="ru-RU" sz="2400" dirty="0" smtClean="0"/>
              <a:t>Мы выбираем здоровье</a:t>
            </a:r>
          </a:p>
          <a:p>
            <a:r>
              <a:rPr lang="ru-RU" sz="2400" dirty="0" smtClean="0"/>
              <a:t>Ценности</a:t>
            </a:r>
          </a:p>
          <a:p>
            <a:r>
              <a:rPr lang="ru-RU" sz="2400" dirty="0" smtClean="0"/>
              <a:t>Я и ты</a:t>
            </a:r>
          </a:p>
          <a:p>
            <a:r>
              <a:rPr lang="ru-RU" sz="2400" dirty="0" smtClean="0"/>
              <a:t>Он и она</a:t>
            </a:r>
          </a:p>
          <a:p>
            <a:r>
              <a:rPr lang="ru-RU" sz="2400" dirty="0" smtClean="0"/>
              <a:t>Любовь</a:t>
            </a:r>
          </a:p>
          <a:p>
            <a:r>
              <a:rPr lang="ru-RU" sz="2400" dirty="0" smtClean="0"/>
              <a:t>Я из прошлого</a:t>
            </a:r>
          </a:p>
          <a:p>
            <a:r>
              <a:rPr lang="ru-RU" sz="2400" dirty="0" smtClean="0"/>
              <a:t>Мой род</a:t>
            </a:r>
          </a:p>
          <a:p>
            <a:r>
              <a:rPr lang="ru-RU" sz="2400" dirty="0" smtClean="0"/>
              <a:t>Моя семья</a:t>
            </a:r>
            <a:endParaRPr lang="ru-RU" sz="24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2564903"/>
            <a:ext cx="3884240" cy="3960441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Я буду…</a:t>
            </a:r>
          </a:p>
          <a:p>
            <a:r>
              <a:rPr lang="ru-RU" sz="2400" dirty="0" smtClean="0"/>
              <a:t>Быть семьей</a:t>
            </a:r>
          </a:p>
          <a:p>
            <a:r>
              <a:rPr lang="ru-RU" sz="2400" dirty="0" smtClean="0"/>
              <a:t>Размышление о </a:t>
            </a:r>
            <a:r>
              <a:rPr lang="ru-RU" sz="2400" dirty="0" err="1" smtClean="0"/>
              <a:t>родительстве</a:t>
            </a:r>
            <a:endParaRPr lang="ru-RU" sz="2400" dirty="0" smtClean="0"/>
          </a:p>
          <a:p>
            <a:r>
              <a:rPr lang="ru-RU" sz="2400" dirty="0" smtClean="0"/>
              <a:t>Ожидание и рождение ребенка</a:t>
            </a:r>
          </a:p>
          <a:p>
            <a:r>
              <a:rPr lang="ru-RU" sz="2400" dirty="0" smtClean="0"/>
              <a:t>Развитие</a:t>
            </a:r>
          </a:p>
          <a:p>
            <a:r>
              <a:rPr lang="ru-RU" sz="2400" dirty="0" smtClean="0"/>
              <a:t>Воспитание</a:t>
            </a:r>
          </a:p>
          <a:p>
            <a:r>
              <a:rPr lang="ru-RU" sz="2400" dirty="0" smtClean="0"/>
              <a:t>В поисках смысла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64731553"/>
      </p:ext>
    </p:extLst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305800" cy="134704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Основные направления работы психолога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rot="5400000">
            <a:off x="536547" y="3035297"/>
            <a:ext cx="121444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rot="5400000">
            <a:off x="3751257" y="3035297"/>
            <a:ext cx="121444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rot="5400000">
            <a:off x="6823091" y="3035297"/>
            <a:ext cx="121444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14282" y="3786190"/>
            <a:ext cx="1857388" cy="7143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с родителями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72264" y="3786190"/>
            <a:ext cx="1857388" cy="7143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с педагогами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28992" y="3786190"/>
            <a:ext cx="1857388" cy="7143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с учащимися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Тема « Семья, род, культура»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1340768"/>
            <a:ext cx="8784976" cy="49838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 descr="F:\Ладья\IMG_08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682615"/>
      </p:ext>
    </p:extLst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Ладья\IMG_08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828664"/>
      </p:ext>
    </p:extLst>
  </p:cSld>
  <p:clrMapOvr>
    <a:masterClrMapping/>
  </p:clrMapOvr>
  <p:transition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Ладья\IMG_08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281495"/>
      </p:ext>
    </p:extLst>
  </p:cSld>
  <p:clrMapOvr>
    <a:masterClrMapping/>
  </p:clrMapOvr>
  <p:transition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Ладья\IMG_20171208_090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887531"/>
      </p:ext>
    </p:extLst>
  </p:cSld>
  <p:clrMapOvr>
    <a:masterClrMapping/>
  </p:clrMapOvr>
  <p:transition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Ладья\IMG_20171208_090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167644"/>
      </p:ext>
    </p:extLst>
  </p:cSld>
  <p:clrMapOvr>
    <a:masterClrMapping/>
  </p:clrMapOvr>
  <p:transition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Ладья\IMG_20171208_0906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644495"/>
      </p:ext>
    </p:extLst>
  </p:cSld>
  <p:clrMapOvr>
    <a:masterClrMapping/>
  </p:clrMapOvr>
  <p:transition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1640" y="0"/>
            <a:ext cx="5457088" cy="6568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Запрос учителя ________________________, ____ класса____</a:t>
            </a:r>
          </a:p>
          <a:p>
            <a:r>
              <a:rPr lang="ru-RU" dirty="0"/>
              <a:t>психологической службе  «___» ________________________20___г.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Прошу провести в классе следующую  психологическую работу (нужное подчеркнуть):</a:t>
            </a:r>
          </a:p>
          <a:p>
            <a:r>
              <a:rPr lang="ru-RU" dirty="0"/>
              <a:t>- социометрия (лидеры, </a:t>
            </a:r>
            <a:r>
              <a:rPr lang="ru-RU" dirty="0" err="1"/>
              <a:t>непринимаемые</a:t>
            </a:r>
            <a:r>
              <a:rPr lang="ru-RU" dirty="0"/>
              <a:t>)</a:t>
            </a:r>
          </a:p>
          <a:p>
            <a:r>
              <a:rPr lang="ru-RU" dirty="0"/>
              <a:t>- психологическая подготовка к экзаменам </a:t>
            </a:r>
          </a:p>
          <a:p>
            <a:r>
              <a:rPr lang="ru-RU" dirty="0"/>
              <a:t>- урок по психологии (общение, самоорганизация труда, </a:t>
            </a:r>
          </a:p>
          <a:p>
            <a:r>
              <a:rPr lang="ru-RU" dirty="0"/>
              <a:t>психологическое здоровье, самопознание)</a:t>
            </a:r>
          </a:p>
          <a:p>
            <a:r>
              <a:rPr lang="ru-RU" dirty="0"/>
              <a:t>- тренинг сплочения</a:t>
            </a:r>
          </a:p>
          <a:p>
            <a:r>
              <a:rPr lang="ru-RU" dirty="0"/>
              <a:t>- профориентация</a:t>
            </a:r>
          </a:p>
          <a:p>
            <a:r>
              <a:rPr lang="ru-RU" dirty="0"/>
              <a:t>- диагностика стиля учебной деятельности</a:t>
            </a:r>
          </a:p>
          <a:p>
            <a:r>
              <a:rPr lang="ru-RU" dirty="0"/>
              <a:t>- диагностика ценностей учащихся</a:t>
            </a:r>
          </a:p>
          <a:p>
            <a:r>
              <a:rPr lang="ru-RU" dirty="0"/>
              <a:t>- диагностика мотивации</a:t>
            </a:r>
          </a:p>
          <a:p>
            <a:r>
              <a:rPr lang="ru-RU" dirty="0"/>
              <a:t>- диагностика тревожности.</a:t>
            </a:r>
          </a:p>
          <a:p>
            <a:r>
              <a:rPr lang="ru-RU" dirty="0"/>
              <a:t>- другое.</a:t>
            </a:r>
          </a:p>
          <a:p>
            <a:r>
              <a:rPr lang="ru-RU" dirty="0"/>
              <a:t>Удобное время </a:t>
            </a:r>
          </a:p>
          <a:p>
            <a:r>
              <a:rPr lang="ru-RU" dirty="0"/>
              <a:t>День недели ________ , № урока_____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  Подпись_____________________________________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207981641"/>
      </p:ext>
    </p:extLst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3058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взаимодействия школьного психолога с родителями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00034" y="1785926"/>
            <a:ext cx="2928958" cy="11430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Психопрофилактика</a:t>
            </a:r>
            <a:endParaRPr lang="ru-RU" dirty="0"/>
          </a:p>
        </p:txBody>
      </p:sp>
      <p:grpSp>
        <p:nvGrpSpPr>
          <p:cNvPr id="39" name="Группа 38"/>
          <p:cNvGrpSpPr/>
          <p:nvPr/>
        </p:nvGrpSpPr>
        <p:grpSpPr>
          <a:xfrm>
            <a:off x="3500430" y="2071678"/>
            <a:ext cx="785818" cy="646118"/>
            <a:chOff x="3500430" y="2000240"/>
            <a:chExt cx="785818" cy="646118"/>
          </a:xfrm>
        </p:grpSpPr>
        <p:cxnSp>
          <p:nvCxnSpPr>
            <p:cNvPr id="6" name="Прямая со стрелкой 5"/>
            <p:cNvCxnSpPr/>
            <p:nvPr/>
          </p:nvCxnSpPr>
          <p:spPr>
            <a:xfrm>
              <a:off x="3500430" y="2000240"/>
              <a:ext cx="78581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/>
            <p:cNvCxnSpPr/>
            <p:nvPr/>
          </p:nvCxnSpPr>
          <p:spPr>
            <a:xfrm>
              <a:off x="3500430" y="2644770"/>
              <a:ext cx="78581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/>
        </p:nvSpPr>
        <p:spPr>
          <a:xfrm>
            <a:off x="4429124" y="1928802"/>
            <a:ext cx="3857652" cy="2857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Индивидуальное консультирование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429124" y="2428868"/>
            <a:ext cx="3857652" cy="5000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Психологическое просвещение (выходы на родительские собрания)</a:t>
            </a:r>
            <a:endParaRPr lang="ru-RU" sz="16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00034" y="3429000"/>
            <a:ext cx="2857520" cy="128588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Развитие и обучение</a:t>
            </a:r>
            <a:endParaRPr lang="ru-RU" dirty="0"/>
          </a:p>
        </p:txBody>
      </p:sp>
      <p:grpSp>
        <p:nvGrpSpPr>
          <p:cNvPr id="34" name="Группа 33"/>
          <p:cNvGrpSpPr/>
          <p:nvPr/>
        </p:nvGrpSpPr>
        <p:grpSpPr>
          <a:xfrm>
            <a:off x="3571868" y="5500702"/>
            <a:ext cx="785818" cy="1001720"/>
            <a:chOff x="3500430" y="3500438"/>
            <a:chExt cx="785818" cy="1001720"/>
          </a:xfrm>
        </p:grpSpPr>
        <p:cxnSp>
          <p:nvCxnSpPr>
            <p:cNvPr id="18" name="Прямая со стрелкой 17"/>
            <p:cNvCxnSpPr/>
            <p:nvPr/>
          </p:nvCxnSpPr>
          <p:spPr>
            <a:xfrm>
              <a:off x="3500430" y="3500438"/>
              <a:ext cx="78581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>
              <a:off x="3500430" y="4000504"/>
              <a:ext cx="78581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>
              <a:off x="3500430" y="4500570"/>
              <a:ext cx="78581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Прямоугольник 29"/>
          <p:cNvSpPr/>
          <p:nvPr/>
        </p:nvSpPr>
        <p:spPr>
          <a:xfrm>
            <a:off x="4429124" y="3143248"/>
            <a:ext cx="3857652" cy="5715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Групповые занятия с элементами тренинга ( в рамках </a:t>
            </a:r>
            <a:r>
              <a:rPr lang="ru-RU" dirty="0" err="1" smtClean="0"/>
              <a:t>род.собр</a:t>
            </a:r>
            <a:r>
              <a:rPr lang="ru-RU" dirty="0" smtClean="0"/>
              <a:t>.)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4429124" y="3857628"/>
            <a:ext cx="3857652" cy="5000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Совместные детско-родительские мероприятия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4429124" y="4429132"/>
            <a:ext cx="3857652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Занятия родительского клуба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28596" y="5357826"/>
            <a:ext cx="2928958" cy="135732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Кризисное вмешательство</a:t>
            </a:r>
            <a:endParaRPr lang="ru-RU" dirty="0"/>
          </a:p>
        </p:txBody>
      </p:sp>
      <p:grpSp>
        <p:nvGrpSpPr>
          <p:cNvPr id="35" name="Группа 34"/>
          <p:cNvGrpSpPr/>
          <p:nvPr/>
        </p:nvGrpSpPr>
        <p:grpSpPr>
          <a:xfrm>
            <a:off x="3500430" y="3643314"/>
            <a:ext cx="785818" cy="1001720"/>
            <a:chOff x="3500430" y="3500438"/>
            <a:chExt cx="785818" cy="1001720"/>
          </a:xfrm>
        </p:grpSpPr>
        <p:cxnSp>
          <p:nvCxnSpPr>
            <p:cNvPr id="36" name="Прямая со стрелкой 35"/>
            <p:cNvCxnSpPr/>
            <p:nvPr/>
          </p:nvCxnSpPr>
          <p:spPr>
            <a:xfrm>
              <a:off x="3500430" y="3500438"/>
              <a:ext cx="78581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>
              <a:off x="3500430" y="4000504"/>
              <a:ext cx="78581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>
              <a:off x="3500430" y="4500570"/>
              <a:ext cx="78581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Прямоугольник 39"/>
          <p:cNvSpPr/>
          <p:nvPr/>
        </p:nvSpPr>
        <p:spPr>
          <a:xfrm>
            <a:off x="4429124" y="5072074"/>
            <a:ext cx="3857652" cy="5715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Индивидуальное консультирование</a:t>
            </a:r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4429124" y="5786454"/>
            <a:ext cx="3857652" cy="3571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Семейное консультирование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429124" y="6215082"/>
            <a:ext cx="3857652" cy="5000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Выходы в семью совместно с </a:t>
            </a:r>
            <a:r>
              <a:rPr lang="ru-RU" dirty="0" err="1" smtClean="0"/>
              <a:t>соц.педагогоим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85786" y="1571612"/>
          <a:ext cx="7500987" cy="5003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329"/>
                <a:gridCol w="2500329"/>
                <a:gridCol w="2500329"/>
              </a:tblGrid>
              <a:tr h="34720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5-6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7-8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9-11</a:t>
                      </a:r>
                      <a:r>
                        <a:rPr lang="ru-RU" baseline="0" dirty="0" smtClean="0"/>
                        <a:t> класс</a:t>
                      </a:r>
                      <a:endParaRPr lang="ru-RU" dirty="0"/>
                    </a:p>
                  </a:txBody>
                  <a:tcPr/>
                </a:tc>
              </a:tr>
              <a:tr h="138882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Адаптация пятиклассников к новым условиям учебы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Влияние детско-родительских отношений на уверенное поведение подростка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«Голосуем» за жизнь вместе (профилактика суицидальных тенденций) </a:t>
                      </a:r>
                      <a:endParaRPr lang="ru-RU" dirty="0"/>
                    </a:p>
                  </a:txBody>
                  <a:tcPr/>
                </a:tc>
              </a:tr>
              <a:tr h="60761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Сила оценки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«Трудно быть богом»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Уже не дети, но еще не взрослые</a:t>
                      </a:r>
                      <a:endParaRPr lang="ru-RU" dirty="0"/>
                    </a:p>
                  </a:txBody>
                  <a:tcPr/>
                </a:tc>
              </a:tr>
              <a:tr h="112842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Причины возникновения и пути преодоления</a:t>
                      </a:r>
                      <a:r>
                        <a:rPr lang="ru-RU" baseline="0" dirty="0" smtClean="0"/>
                        <a:t> тревожности у детей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Конфликты с собственным ребенком и пути их разрешения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Социально-обусловленные заболевания</a:t>
                      </a:r>
                      <a:endParaRPr lang="ru-RU" dirty="0"/>
                    </a:p>
                  </a:txBody>
                  <a:tcPr/>
                </a:tc>
              </a:tr>
              <a:tr h="134601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Родительская любовь и воспитание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Сексуальное воспитание подростков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Формирование духовных ценностей в семье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85786" y="500042"/>
            <a:ext cx="7572428" cy="83099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Тематика родительских собраний педагога психолога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857232"/>
            <a:ext cx="7772400" cy="121444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3600" dirty="0" smtClean="0"/>
              <a:t>Тематика групповых занятий с родителями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2571720"/>
            <a:ext cx="7772400" cy="42862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Искусство воспитания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Внимание к нашим детям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Поговорим о дисциплине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И еще о детском непослушании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Поглаживания отрицательные и положительные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Родительская любовь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Давно хочу тебе сказать (мини-тренинг для родителей старшеклассников)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85728"/>
            <a:ext cx="7972452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Индивидуальное консультирование родителей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5263791"/>
              </p:ext>
            </p:extLst>
          </p:nvPr>
        </p:nvGraphicFramePr>
        <p:xfrm>
          <a:off x="214282" y="2071678"/>
          <a:ext cx="4572032" cy="3929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650134612"/>
              </p:ext>
            </p:extLst>
          </p:nvPr>
        </p:nvGraphicFramePr>
        <p:xfrm>
          <a:off x="4500562" y="2071678"/>
          <a:ext cx="4643438" cy="3643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58204" cy="135732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Запросы родителей в индивидуальном консультировании</a:t>
            </a:r>
            <a:endParaRPr lang="ru-RU" sz="4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6081460"/>
              </p:ext>
            </p:extLst>
          </p:nvPr>
        </p:nvGraphicFramePr>
        <p:xfrm>
          <a:off x="214282" y="1928802"/>
          <a:ext cx="4572032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18954210"/>
              </p:ext>
            </p:extLst>
          </p:nvPr>
        </p:nvGraphicFramePr>
        <p:xfrm>
          <a:off x="4214810" y="1928802"/>
          <a:ext cx="4572032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>Количественная характеристика взаимодействия с родителями.</a:t>
            </a:r>
            <a:endParaRPr lang="ru-RU" sz="4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0586904"/>
              </p:ext>
            </p:extLst>
          </p:nvPr>
        </p:nvGraphicFramePr>
        <p:xfrm>
          <a:off x="457201" y="2348879"/>
          <a:ext cx="8435280" cy="2736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760"/>
                <a:gridCol w="2811760"/>
                <a:gridCol w="2811760"/>
              </a:tblGrid>
              <a:tr h="424098">
                <a:tc>
                  <a:txBody>
                    <a:bodyPr/>
                    <a:lstStyle/>
                    <a:p>
                      <a:r>
                        <a:rPr lang="ru-RU" dirty="0" smtClean="0"/>
                        <a:t>Вид работы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2016-2017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2017-2018 </a:t>
                      </a:r>
                      <a:r>
                        <a:rPr lang="ru-RU" dirty="0" err="1" smtClean="0"/>
                        <a:t>уч.год</a:t>
                      </a:r>
                      <a:endParaRPr lang="ru-RU" dirty="0"/>
                    </a:p>
                  </a:txBody>
                  <a:tcPr/>
                </a:tc>
              </a:tr>
              <a:tr h="424098">
                <a:tc>
                  <a:txBody>
                    <a:bodyPr/>
                    <a:lstStyle/>
                    <a:p>
                      <a:r>
                        <a:rPr lang="ru-RU" dirty="0" smtClean="0"/>
                        <a:t>Родительские собрания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/>
                </a:tc>
              </a:tr>
              <a:tr h="424098">
                <a:tc>
                  <a:txBody>
                    <a:bodyPr/>
                    <a:lstStyle/>
                    <a:p>
                      <a:r>
                        <a:rPr lang="ru-RU" dirty="0" smtClean="0"/>
                        <a:t>Групповые занятия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/>
                </a:tc>
              </a:tr>
              <a:tr h="732005">
                <a:tc>
                  <a:txBody>
                    <a:bodyPr/>
                    <a:lstStyle/>
                    <a:p>
                      <a:r>
                        <a:rPr lang="ru-RU" dirty="0" smtClean="0"/>
                        <a:t>Индивидуальные консультации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110</a:t>
                      </a:r>
                      <a:endParaRPr lang="ru-RU" dirty="0"/>
                    </a:p>
                  </a:txBody>
                  <a:tcPr/>
                </a:tc>
              </a:tr>
              <a:tr h="732005">
                <a:tc>
                  <a:txBody>
                    <a:bodyPr/>
                    <a:lstStyle/>
                    <a:p>
                      <a:r>
                        <a:rPr lang="ru-RU" dirty="0" smtClean="0"/>
                        <a:t>Занятия родительского клуба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31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3750148"/>
      </p:ext>
    </p:extLst>
  </p:cSld>
  <p:clrMapOvr>
    <a:masterClrMapping/>
  </p:clrMapOvr>
  <p:transition>
    <p:wipe dir="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362</TotalTime>
  <Words>686</Words>
  <Application>Microsoft Office PowerPoint</Application>
  <PresentationFormat>Экран (4:3)</PresentationFormat>
  <Paragraphs>190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Поток</vt:lpstr>
      <vt:lpstr>Технология психологического сопровождения семейного воспитания и формирования у учащихся осознанного родительства.</vt:lpstr>
      <vt:lpstr>Презентация PowerPoint</vt:lpstr>
      <vt:lpstr>Основные направления работы психолога</vt:lpstr>
      <vt:lpstr>Модель взаимодействия школьного психолога с родителями</vt:lpstr>
      <vt:lpstr>Презентация PowerPoint</vt:lpstr>
      <vt:lpstr>Тематика групповых занятий с родителями</vt:lpstr>
      <vt:lpstr>Индивидуальное консультирование родителей</vt:lpstr>
      <vt:lpstr>Запросы родителей в индивидуальном консультировании</vt:lpstr>
      <vt:lpstr>Количественная характеристика взаимодействия с родителями.</vt:lpstr>
      <vt:lpstr>Работа с учащимися:</vt:lpstr>
      <vt:lpstr>Работа с педагогами</vt:lpstr>
      <vt:lpstr>Программа «ЛадьЯ» В ладу с собой. . Цель: Первичная профилактика ВИЧ/СПИДА и рискованного поведения путем развития системы духовно- нравственных ценностей. Содержание программы: </vt:lpstr>
      <vt:lpstr>    Тема «Я и моя жизнь"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«Мужчина и женщина»</vt:lpstr>
      <vt:lpstr>Презентация PowerPoint</vt:lpstr>
      <vt:lpstr>Оценка изменений в духовно- нравственной сфере подростков с помощью метода свободного ассоциативного ряда.  (%  соотношение категорий содержательного направления)По результатам работы  по программе «Ладья».</vt:lpstr>
      <vt:lpstr>Анализ отзывов о программе со стороны родителей и педагогов.</vt:lpstr>
      <vt:lpstr>Программа « Дорога к дому» Цель: Профилактика социально опасных явлений через формирование конструктивной семейной и родительской позиции. Содержание:</vt:lpstr>
      <vt:lpstr>Тема « Семья, род, культура»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Retired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психолога по воспитанию сознательного и ответственного отношения к родительству с участниками образовательного процесса.</dc:title>
  <dc:creator>RWT</dc:creator>
  <cp:lastModifiedBy>User</cp:lastModifiedBy>
  <cp:revision>29</cp:revision>
  <dcterms:created xsi:type="dcterms:W3CDTF">2017-11-15T18:31:25Z</dcterms:created>
  <dcterms:modified xsi:type="dcterms:W3CDTF">2018-09-21T06:11:30Z</dcterms:modified>
</cp:coreProperties>
</file>