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7" r:id="rId4"/>
    <p:sldId id="268" r:id="rId5"/>
    <p:sldId id="260" r:id="rId6"/>
    <p:sldId id="262" r:id="rId7"/>
    <p:sldId id="263" r:id="rId8"/>
    <p:sldId id="271" r:id="rId9"/>
    <p:sldId id="269" r:id="rId10"/>
    <p:sldId id="264" r:id="rId11"/>
    <p:sldId id="265" r:id="rId12"/>
    <p:sldId id="266" r:id="rId13"/>
    <p:sldId id="26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151216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Психолого-педагогическое сопровождение системы образования</a:t>
            </a:r>
            <a:endParaRPr lang="ru-RU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2204864"/>
            <a:ext cx="4248472" cy="3672408"/>
          </a:xfrm>
        </p:spPr>
        <p:txBody>
          <a:bodyPr>
            <a:noAutofit/>
          </a:bodyPr>
          <a:lstStyle/>
          <a:p>
            <a:pPr algn="just"/>
            <a:endParaRPr lang="ru-RU" sz="2000" smtClean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ru-RU" sz="2000" smtClean="0">
                <a:solidFill>
                  <a:srgbClr val="000000"/>
                </a:solidFill>
                <a:latin typeface="Times New Roman"/>
              </a:rPr>
              <a:t>«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Перед 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образовательными учреждениями поставлена задача обеспечения психолого-педагогического сопровождения образовательного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процесса… 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Б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ез 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высокой психологической компетентности всех участников образовательного процесса добиться желаемого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невозможно» </a:t>
            </a:r>
          </a:p>
          <a:p>
            <a:pPr algn="r"/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О.А. Карабанова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36912"/>
            <a:ext cx="3127680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8388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268760"/>
            <a:ext cx="8640959" cy="532859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i="1" dirty="0">
                <a:solidFill>
                  <a:srgbClr val="000000"/>
                </a:solidFill>
                <a:latin typeface="Times New Roman"/>
              </a:rPr>
              <a:t>Цель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–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формирование социально-психологических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компетенций. </a:t>
            </a:r>
            <a:endParaRPr lang="ru-RU" dirty="0">
              <a:solidFill>
                <a:srgbClr val="000000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b="1" i="1" dirty="0">
                <a:solidFill>
                  <a:srgbClr val="000000"/>
                </a:solidFill>
                <a:latin typeface="Times New Roman"/>
              </a:rPr>
              <a:t>З</a:t>
            </a:r>
            <a:r>
              <a:rPr lang="ru-RU" b="1" i="1" dirty="0" smtClean="0">
                <a:solidFill>
                  <a:srgbClr val="000000"/>
                </a:solidFill>
                <a:latin typeface="Times New Roman"/>
              </a:rPr>
              <a:t>адачи: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 </a:t>
            </a:r>
            <a:endParaRPr lang="ru-RU" dirty="0">
              <a:solidFill>
                <a:srgbClr val="000000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</a:rPr>
              <a:t>-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Развитие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у детей когнитивных умений и способностей, необходимых для успешного обучения.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</a:rPr>
              <a:t>-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Развитие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у детей социальных и коммуникативных умений, необходимых для установления межличностных отношений со сверстниками и соответствующих ролевых отношений с педагогами.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</a:rPr>
              <a:t>-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Формирование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устойчивой учебной мотивации на фоне позитивной Я-концепции детей, устойчивой самооценки и низкого уровня школьной тревожности. 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Активизация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мозговой деятельности, профилактика </a:t>
            </a:r>
            <a:endParaRPr lang="ru-RU" dirty="0" smtClean="0">
              <a:solidFill>
                <a:srgbClr val="000000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нарушений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зрения. 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Коррекция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эмоционально-волевой сферы. </a:t>
            </a: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000000"/>
                </a:solidFill>
                <a:latin typeface="Times New Roman"/>
              </a:rPr>
              <a:t>Коррекционно</a:t>
            </a:r>
            <a:r>
              <a:rPr lang="ru-RU" b="1" dirty="0">
                <a:solidFill>
                  <a:srgbClr val="000000"/>
                </a:solidFill>
                <a:latin typeface="Times New Roman"/>
              </a:rPr>
              <a:t> – развивающее направление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954" y="4581128"/>
            <a:ext cx="2197046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9473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0656107"/>
              </p:ext>
            </p:extLst>
          </p:nvPr>
        </p:nvGraphicFramePr>
        <p:xfrm>
          <a:off x="250825" y="1988838"/>
          <a:ext cx="8642352" cy="44648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727"/>
                <a:gridCol w="1871861"/>
                <a:gridCol w="936451"/>
                <a:gridCol w="2088232"/>
                <a:gridCol w="3457081"/>
              </a:tblGrid>
              <a:tr h="5035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      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Название курса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Класс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Форма организации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Цель курса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73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«Учусь учиться»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 классы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Развивающие мотивационные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занятия с классом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Помощь детям в адаптации к школе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773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«Учусь общаться»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 классы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Занятия на развитие коммуникативных способностей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Профилактика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проблем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коммуникации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73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«Хочу? Могу? Надо?»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5-6 классы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Развивающие занятия в группах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Развитие способности к целеполаганию и уверенности в себе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73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«Научи себя учиться»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 классы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Развивающие занятия в группах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Повышение мотивации к обучению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73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«Я в мире профессий»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8,9 классы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Занятия в малых группах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Развитие способности сделать правильный профессиональный выбор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73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6.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«Сделай свой выбор»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 классы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Занятия в малых группах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Развитие способности сделать правильный жизненный выбор, профилактика вредных привычек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73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7.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«Осторожно: ГИА»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 классы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Развивающие занятия в малых группах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Профилактика экзаменационного стресса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Примерная тематика коррекционно-развивающих занятий</a:t>
            </a:r>
            <a:endParaRPr lang="ru-RU" b="1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825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9" y="1844824"/>
            <a:ext cx="8568952" cy="4752528"/>
          </a:xfrm>
        </p:spPr>
        <p:txBody>
          <a:bodyPr/>
          <a:lstStyle/>
          <a:p>
            <a:endParaRPr lang="ru-RU" sz="2000" dirty="0">
              <a:solidFill>
                <a:srgbClr val="000000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</a:rPr>
              <a:t>1. Анализ документации, методических рекомендаций, психолого-педагогической литературы по требованиям внедрения ФГОС в основной школе. 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</a:rPr>
              <a:t>2. Совместный (с педагогами) анализ мониторинга УДД на уровне основного общего образования. 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</a:rPr>
              <a:t>3. Участие в оформлении документации классов по результатам осуществления ФГОС. 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</a:rPr>
              <a:t>4. Совместный анализ процесса и результатов формирования УУД у школьников.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000000"/>
                </a:solidFill>
                <a:latin typeface="Times New Roman"/>
              </a:rPr>
              <a:t>Организационно - методическое направление 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934750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980728"/>
            <a:ext cx="8640960" cy="561662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0000"/>
                </a:solidFill>
                <a:latin typeface="Monotype Corsiva" panose="03010101010201010101" pitchFamily="66" charset="0"/>
              </a:rPr>
              <a:t>Традиционные: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</a:t>
            </a:r>
            <a:endParaRPr lang="ru-RU" dirty="0" smtClean="0">
              <a:solidFill>
                <a:srgbClr val="000000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лекции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и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семинары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</a:rPr>
              <a:t>ф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акультативные курсы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родительские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собрания</a:t>
            </a:r>
            <a:endParaRPr lang="ru-RU" dirty="0" smtClean="0">
              <a:solidFill>
                <a:srgbClr val="000000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психолого-педагогическая диагностика (анкеты, 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</a:rPr>
              <a:t>т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есты, опросники, карты наблюдения)</a:t>
            </a:r>
          </a:p>
          <a:p>
            <a:pPr marL="0" lvl="0" indent="0">
              <a:buClr>
                <a:srgbClr val="31B6FD"/>
              </a:buClr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</a:rPr>
              <a:t>к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онсультации (групповые, индивидуальные)</a:t>
            </a:r>
          </a:p>
          <a:p>
            <a:pPr marL="0" lvl="0" indent="0">
              <a:buClr>
                <a:srgbClr val="31B6FD"/>
              </a:buClr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</a:rPr>
              <a:t>психолого-педагогические консилиумы </a:t>
            </a:r>
            <a:endParaRPr lang="ru-RU" dirty="0" smtClean="0">
              <a:solidFill>
                <a:srgbClr val="000000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0000"/>
                </a:solidFill>
                <a:latin typeface="Monotype Corsiva" panose="03010101010201010101" pitchFamily="66" charset="0"/>
              </a:rPr>
              <a:t>Инновационные: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развивающие занятия 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</a:rPr>
              <a:t>п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сихологические олимпиады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</a:rPr>
              <a:t>п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сихологические </a:t>
            </a:r>
            <a:r>
              <a:rPr lang="ru-RU" dirty="0" err="1" smtClean="0">
                <a:solidFill>
                  <a:srgbClr val="000000"/>
                </a:solidFill>
                <a:latin typeface="Times New Roman"/>
              </a:rPr>
              <a:t>квесты</a:t>
            </a:r>
            <a:endParaRPr lang="ru-RU" dirty="0" smtClean="0">
              <a:solidFill>
                <a:srgbClr val="000000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фокус-группы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круглые столы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тренинги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гимнастика мозга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</a:rPr>
              <a:t>т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ехнология «Ключ»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</a:rPr>
              <a:t>р</a:t>
            </a:r>
            <a:r>
              <a:rPr lang="ru-RU" smtClean="0">
                <a:solidFill>
                  <a:srgbClr val="000000"/>
                </a:solidFill>
                <a:latin typeface="Times New Roman"/>
              </a:rPr>
              <a:t>одительский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тренинг «Воспитание на основе здравого смысла»</a:t>
            </a:r>
          </a:p>
          <a:p>
            <a:pPr marL="0" indent="0">
              <a:buNone/>
            </a:pPr>
            <a:endParaRPr lang="ru-RU" dirty="0" smtClean="0">
              <a:solidFill>
                <a:srgbClr val="000000"/>
              </a:solidFill>
              <a:latin typeface="Times New Roman"/>
            </a:endParaRPr>
          </a:p>
          <a:p>
            <a:pPr marL="0" indent="0">
              <a:buNone/>
            </a:pPr>
            <a:endParaRPr lang="ru-RU" dirty="0" smtClean="0">
              <a:solidFill>
                <a:srgbClr val="000000"/>
              </a:solidFill>
              <a:latin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0000"/>
                </a:solidFill>
                <a:latin typeface="Monotype Corsiva" panose="03010101010201010101" pitchFamily="66" charset="0"/>
              </a:rPr>
              <a:t>Технологии </a:t>
            </a:r>
            <a:r>
              <a:rPr lang="ru-RU" sz="2400" b="1" dirty="0">
                <a:solidFill>
                  <a:srgbClr val="000000"/>
                </a:solidFill>
                <a:latin typeface="Monotype Corsiva" panose="03010101010201010101" pitchFamily="66" charset="0"/>
              </a:rPr>
              <a:t>работы</a:t>
            </a:r>
            <a:endParaRPr lang="ru-RU" dirty="0">
              <a:latin typeface="Monotype Corsiva" panose="03010101010201010101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356992"/>
            <a:ext cx="2664296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980728"/>
            <a:ext cx="2664296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1768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628800"/>
            <a:ext cx="8640960" cy="4896544"/>
          </a:xfrm>
        </p:spPr>
        <p:txBody>
          <a:bodyPr>
            <a:normAutofit fontScale="77500" lnSpcReduction="20000"/>
          </a:bodyPr>
          <a:lstStyle/>
          <a:p>
            <a:pPr marL="0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	В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широком значении термин «универсальные учебные действия» означает умение учиться, т. е. способность субъекта к саморазвитию и самосовершенствованию путем сознательного и активного присвоения нового социального опыта. </a:t>
            </a:r>
            <a:endParaRPr lang="ru-RU" dirty="0" smtClean="0">
              <a:solidFill>
                <a:srgbClr val="000000"/>
              </a:solidFill>
              <a:latin typeface="Times New Roman"/>
            </a:endParaRPr>
          </a:p>
          <a:p>
            <a:pPr marL="0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</a:rPr>
              <a:t>	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В узком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(собственно психологическом) значении этот термин можно определить как совокупность способов действия учащегося (а также связанных с ними навыков учебной работы), обеспечивающих самостоятельное усвоение новых знаний,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формирование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умений, включая организацию этого процесса. </a:t>
            </a:r>
            <a:endParaRPr lang="ru-RU" dirty="0" smtClean="0">
              <a:solidFill>
                <a:srgbClr val="000000"/>
              </a:solidFill>
              <a:latin typeface="Times New Roman"/>
            </a:endParaRPr>
          </a:p>
          <a:p>
            <a:pPr marL="0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	В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составе основных видов универсальных учебных действий, соответствующих ключевым целям общего образования, можно выделить четыре блока: </a:t>
            </a:r>
          </a:p>
          <a:p>
            <a:pPr marL="0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</a:rPr>
              <a:t>1) личностный; </a:t>
            </a:r>
          </a:p>
          <a:p>
            <a:pPr marL="0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</a:rPr>
              <a:t>2) регулятивный (включающий также действия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саморегуляции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); </a:t>
            </a:r>
          </a:p>
          <a:p>
            <a:pPr marL="0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</a:rPr>
              <a:t>3) познавательный; </a:t>
            </a:r>
          </a:p>
          <a:p>
            <a:pPr marL="0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</a:rPr>
              <a:t>4) коммуникативный.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/>
              </a:rPr>
              <a:t>Универсальные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учебные действия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9071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44016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0000"/>
                </a:solidFill>
                <a:latin typeface="Monotype Corsiva" panose="03010101010201010101" pitchFamily="66" charset="0"/>
              </a:rPr>
              <a:t>Требования </a:t>
            </a:r>
            <a:r>
              <a:rPr lang="ru-RU" i="1" dirty="0">
                <a:solidFill>
                  <a:srgbClr val="000000"/>
                </a:solidFill>
                <a:latin typeface="Monotype Corsiva" panose="03010101010201010101" pitchFamily="66" charset="0"/>
              </a:rPr>
              <a:t>к результатам освоения обучающимися основной образовательной программы </a:t>
            </a:r>
            <a:endParaRPr lang="ru-RU" i="1" dirty="0">
              <a:latin typeface="Monotype Corsiva" panose="03010101010201010101" pitchFamily="66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60848"/>
            <a:ext cx="6912767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842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556792"/>
            <a:ext cx="8640960" cy="4968552"/>
          </a:xfrm>
        </p:spPr>
        <p:txBody>
          <a:bodyPr>
            <a:normAutofit fontScale="92500" lnSpcReduction="20000"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создание психолого-педагогических условий для развития личности учащихся и их успешного обучения </a:t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Создание психологически безопасной образовательной среды </a:t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Разработка критериев и методов оценивания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личностных компетенций учащихся </a:t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3.Систематическое отслеживание психолого-педагогических компетентностей ребенка и динамики его психологического развития в процессе школьного обучения </a:t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Создание условий для формирования психологической культуры всех субъектов образовательного процесса (учащихся, педагогов, родителей) </a:t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5.Формирование у учащихся способности к самопознанию, саморазвитию и самоопределению</a:t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Создание специальных социально-психологических условий для оказания помощи детям, имеющим проблемы в психологическом развитии и обучении </a:t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Оказание психолого-педагогической помощи лицам с ограниченными возможностями здоровья, испытывающим трудности в освоении основных общеобразовательных программ, развитии и социальной адаптации 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Times New Roman"/>
              </a:rPr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/>
          <a:lstStyle/>
          <a:p>
            <a:r>
              <a:rPr lang="ru-RU" sz="3100" b="1" dirty="0">
                <a:solidFill>
                  <a:srgbClr val="0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Психолого-педагогическое сопровождение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6598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196752"/>
            <a:ext cx="8640959" cy="5328592"/>
          </a:xfrm>
        </p:spPr>
        <p:txBody>
          <a:bodyPr>
            <a:normAutofit fontScale="25000" lnSpcReduction="20000"/>
          </a:bodyPr>
          <a:lstStyle/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b="1" i="1" dirty="0" smtClean="0">
                <a:solidFill>
                  <a:srgbClr val="000000"/>
                </a:solidFill>
                <a:latin typeface="Times New Roman"/>
              </a:rPr>
              <a:t>	</a:t>
            </a:r>
            <a:r>
              <a:rPr lang="ru-RU" sz="4800" b="1" i="1" dirty="0" smtClean="0">
                <a:solidFill>
                  <a:srgbClr val="000000"/>
                </a:solidFill>
                <a:latin typeface="Times New Roman"/>
              </a:rPr>
              <a:t>1</a:t>
            </a:r>
            <a:r>
              <a:rPr lang="ru-RU" sz="4800" b="1" i="1" dirty="0">
                <a:solidFill>
                  <a:srgbClr val="000000"/>
                </a:solidFill>
                <a:latin typeface="Times New Roman"/>
              </a:rPr>
              <a:t>. Профилактика </a:t>
            </a:r>
            <a:r>
              <a:rPr lang="ru-RU" sz="4800" dirty="0">
                <a:solidFill>
                  <a:srgbClr val="000000"/>
                </a:solidFill>
                <a:latin typeface="Times New Roman"/>
              </a:rPr>
              <a:t>– предупреждение возникновения явлений </a:t>
            </a:r>
            <a:r>
              <a:rPr lang="ru-RU" sz="4800" dirty="0" err="1">
                <a:solidFill>
                  <a:srgbClr val="000000"/>
                </a:solidFill>
                <a:latin typeface="Times New Roman"/>
              </a:rPr>
              <a:t>дезадаптации</a:t>
            </a:r>
            <a:r>
              <a:rPr lang="ru-RU" sz="4800" dirty="0">
                <a:solidFill>
                  <a:srgbClr val="000000"/>
                </a:solidFill>
                <a:latin typeface="Times New Roman"/>
              </a:rPr>
              <a:t> обучающихся, разработка конкретных рекомендаций </a:t>
            </a:r>
            <a:r>
              <a:rPr lang="ru-RU" sz="4800" dirty="0" smtClean="0">
                <a:solidFill>
                  <a:srgbClr val="000000"/>
                </a:solidFill>
                <a:latin typeface="Times New Roman"/>
              </a:rPr>
              <a:t>учителям</a:t>
            </a:r>
            <a:r>
              <a:rPr lang="ru-RU" sz="4800" dirty="0">
                <a:solidFill>
                  <a:srgbClr val="000000"/>
                </a:solidFill>
                <a:latin typeface="Times New Roman"/>
              </a:rPr>
              <a:t>,  родителям по оказанию помощи в вопросах воспитания, обучения и развития с учетом  возрастных и индивидуальных особенностей</a:t>
            </a:r>
            <a:r>
              <a:rPr lang="ru-RU" sz="4800" dirty="0" smtClean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8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480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ru-RU" sz="4800" dirty="0">
                <a:solidFill>
                  <a:srgbClr val="000000"/>
                </a:solidFill>
                <a:latin typeface="Times New Roman"/>
              </a:rPr>
            </a:br>
            <a:r>
              <a:rPr lang="ru-RU" sz="4800" dirty="0" smtClean="0">
                <a:solidFill>
                  <a:srgbClr val="000000"/>
                </a:solidFill>
                <a:latin typeface="Times New Roman"/>
              </a:rPr>
              <a:t>	</a:t>
            </a:r>
            <a:r>
              <a:rPr lang="ru-RU" sz="4800" b="1" i="1" dirty="0" smtClean="0">
                <a:solidFill>
                  <a:srgbClr val="000000"/>
                </a:solidFill>
                <a:latin typeface="Times New Roman"/>
              </a:rPr>
              <a:t>2</a:t>
            </a:r>
            <a:r>
              <a:rPr lang="ru-RU" sz="4800" b="1" i="1" dirty="0">
                <a:solidFill>
                  <a:srgbClr val="000000"/>
                </a:solidFill>
                <a:latin typeface="Times New Roman"/>
              </a:rPr>
              <a:t>. Психологическое просвещение </a:t>
            </a:r>
            <a:r>
              <a:rPr lang="ru-RU" sz="4800" dirty="0">
                <a:solidFill>
                  <a:srgbClr val="000000"/>
                </a:solidFill>
                <a:latin typeface="Times New Roman"/>
              </a:rPr>
              <a:t>и образование детей и взрослых - формирование потребности в психологических знаниях, желания использовать их в интересах собственного развития; создание условий для полноценного личностного развития и самоопределения обучающихся, воспитанников на каждом возрастном этапе, а также в своевременном предупреждении возможных нарушений в становлении личности и развитии </a:t>
            </a:r>
            <a:r>
              <a:rPr lang="ru-RU" sz="4800" dirty="0" smtClean="0">
                <a:solidFill>
                  <a:srgbClr val="000000"/>
                </a:solidFill>
                <a:latin typeface="Times New Roman"/>
              </a:rPr>
              <a:t>интеллекта: учителей, родителей, учащихся.</a:t>
            </a:r>
          </a:p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8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480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ru-RU" sz="4800" dirty="0">
                <a:solidFill>
                  <a:srgbClr val="000000"/>
                </a:solidFill>
                <a:latin typeface="Times New Roman"/>
              </a:rPr>
            </a:br>
            <a:r>
              <a:rPr lang="ru-RU" sz="4800" dirty="0" smtClean="0">
                <a:solidFill>
                  <a:srgbClr val="000000"/>
                </a:solidFill>
                <a:latin typeface="Times New Roman"/>
              </a:rPr>
              <a:t>	</a:t>
            </a:r>
            <a:r>
              <a:rPr lang="ru-RU" sz="4800" b="1" i="1" dirty="0" smtClean="0">
                <a:solidFill>
                  <a:srgbClr val="000000"/>
                </a:solidFill>
                <a:latin typeface="Times New Roman"/>
              </a:rPr>
              <a:t>3</a:t>
            </a:r>
            <a:r>
              <a:rPr lang="ru-RU" sz="4800" b="1" i="1" dirty="0">
                <a:solidFill>
                  <a:srgbClr val="000000"/>
                </a:solidFill>
                <a:latin typeface="Times New Roman"/>
              </a:rPr>
              <a:t>. Диагностика </a:t>
            </a:r>
            <a:r>
              <a:rPr lang="ru-RU" sz="4800" dirty="0">
                <a:solidFill>
                  <a:srgbClr val="000000"/>
                </a:solidFill>
                <a:latin typeface="Times New Roman"/>
              </a:rPr>
              <a:t>индивидуальная и групповая (скрининг) - выявление наиболее важных особенностей деятельности, поведения и психического состояния школьников, которые должны быть учтены в процессе сопровождения</a:t>
            </a:r>
            <a:r>
              <a:rPr lang="ru-RU" sz="4800" dirty="0" smtClean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8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480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ru-RU" sz="4800" dirty="0">
                <a:solidFill>
                  <a:srgbClr val="000000"/>
                </a:solidFill>
                <a:latin typeface="Times New Roman"/>
              </a:rPr>
            </a:br>
            <a:r>
              <a:rPr lang="ru-RU" sz="4800" dirty="0" smtClean="0">
                <a:solidFill>
                  <a:srgbClr val="000000"/>
                </a:solidFill>
                <a:latin typeface="Times New Roman"/>
              </a:rPr>
              <a:t>	</a:t>
            </a:r>
            <a:r>
              <a:rPr lang="ru-RU" sz="4800" b="1" i="1" dirty="0" smtClean="0">
                <a:solidFill>
                  <a:srgbClr val="000000"/>
                </a:solidFill>
                <a:latin typeface="Times New Roman"/>
              </a:rPr>
              <a:t>4</a:t>
            </a:r>
            <a:r>
              <a:rPr lang="ru-RU" sz="4800" b="1" i="1" dirty="0">
                <a:solidFill>
                  <a:srgbClr val="000000"/>
                </a:solidFill>
                <a:latin typeface="Times New Roman"/>
              </a:rPr>
              <a:t>. Консультирование </a:t>
            </a:r>
            <a:r>
              <a:rPr lang="ru-RU" sz="4800" dirty="0">
                <a:solidFill>
                  <a:srgbClr val="000000"/>
                </a:solidFill>
                <a:latin typeface="Times New Roman"/>
              </a:rPr>
              <a:t>(индивидуальное и групповое) - оказание помощи и создание условий для развития личности, способности выбирать и действовать по собственному усмотрению, обучаться новому поведению</a:t>
            </a:r>
            <a:r>
              <a:rPr lang="ru-RU" sz="4800" dirty="0" smtClean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8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480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ru-RU" sz="4800" dirty="0">
                <a:solidFill>
                  <a:srgbClr val="000000"/>
                </a:solidFill>
                <a:latin typeface="Times New Roman"/>
              </a:rPr>
            </a:br>
            <a:r>
              <a:rPr lang="ru-RU" sz="4800" dirty="0" smtClean="0">
                <a:solidFill>
                  <a:srgbClr val="000000"/>
                </a:solidFill>
                <a:latin typeface="Times New Roman"/>
              </a:rPr>
              <a:t>	</a:t>
            </a:r>
            <a:r>
              <a:rPr lang="ru-RU" sz="4800" b="1" i="1" dirty="0" smtClean="0">
                <a:solidFill>
                  <a:srgbClr val="000000"/>
                </a:solidFill>
                <a:latin typeface="Times New Roman"/>
              </a:rPr>
              <a:t>5</a:t>
            </a:r>
            <a:r>
              <a:rPr lang="ru-RU" sz="4800" b="1" i="1" dirty="0">
                <a:solidFill>
                  <a:srgbClr val="000000"/>
                </a:solidFill>
                <a:latin typeface="Times New Roman"/>
              </a:rPr>
              <a:t>. Развивающая работа </a:t>
            </a:r>
            <a:r>
              <a:rPr lang="ru-RU" sz="4800" dirty="0">
                <a:solidFill>
                  <a:srgbClr val="000000"/>
                </a:solidFill>
                <a:latin typeface="Times New Roman"/>
              </a:rPr>
              <a:t>(индивидуальная и групповая) - формирование потребности в новом знании, возможности его приобретения и реализации в деятельности и общении. </a:t>
            </a:r>
            <a:endParaRPr lang="ru-RU" sz="4800" dirty="0" smtClean="0">
              <a:solidFill>
                <a:srgbClr val="000000"/>
              </a:solidFill>
              <a:latin typeface="Times New Roman"/>
            </a:endParaRPr>
          </a:p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4800" dirty="0" smtClean="0">
              <a:solidFill>
                <a:srgbClr val="000000"/>
              </a:solidFill>
              <a:latin typeface="Times New Roman"/>
            </a:endParaRPr>
          </a:p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800" b="1" i="1" dirty="0" smtClean="0">
                <a:solidFill>
                  <a:srgbClr val="000000"/>
                </a:solidFill>
                <a:latin typeface="Times New Roman"/>
              </a:rPr>
              <a:t>	6</a:t>
            </a:r>
            <a:r>
              <a:rPr lang="ru-RU" sz="4800" b="1" i="1" dirty="0">
                <a:solidFill>
                  <a:srgbClr val="000000"/>
                </a:solidFill>
                <a:latin typeface="Times New Roman"/>
              </a:rPr>
              <a:t>. Коррекционная работа </a:t>
            </a:r>
            <a:r>
              <a:rPr lang="ru-RU" sz="4800" dirty="0">
                <a:solidFill>
                  <a:srgbClr val="000000"/>
                </a:solidFill>
                <a:latin typeface="Times New Roman"/>
              </a:rPr>
              <a:t>(индивидуальная и групповая) - организация работы, прежде всего, с учащимися, имеющими проблемы в обучении, поведении и личностном развитии, выявленные в процессе диагностики</a:t>
            </a:r>
            <a:r>
              <a:rPr lang="ru-RU" sz="4800" dirty="0" smtClean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800" dirty="0" smtClean="0">
                <a:solidFill>
                  <a:srgbClr val="000000"/>
                </a:solidFill>
                <a:latin typeface="Times New Roman"/>
              </a:rPr>
              <a:t> </a:t>
            </a:r>
            <a:endParaRPr lang="ru-RU" sz="4800" dirty="0">
              <a:solidFill>
                <a:srgbClr val="000000"/>
              </a:solidFill>
              <a:latin typeface="Times New Roman"/>
            </a:endParaRP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800" b="1" i="1" dirty="0" smtClean="0">
                <a:solidFill>
                  <a:srgbClr val="000000"/>
                </a:solidFill>
                <a:latin typeface="Times New Roman"/>
              </a:rPr>
              <a:t>	7. Организационно-методическое </a:t>
            </a:r>
            <a:r>
              <a:rPr lang="ru-RU" sz="4800" b="1" i="1" dirty="0">
                <a:solidFill>
                  <a:srgbClr val="000000"/>
                </a:solidFill>
                <a:latin typeface="Times New Roman"/>
              </a:rPr>
              <a:t>направление</a:t>
            </a:r>
            <a:r>
              <a:rPr lang="ru-RU" sz="4800" dirty="0">
                <a:solidFill>
                  <a:srgbClr val="000000"/>
                </a:solidFill>
                <a:latin typeface="Times New Roman"/>
              </a:rPr>
              <a:t>. Составление индивидуального образовательного маршрута - комплексная работа специалистов образовательного учреждения и родителей по составлению прогноза развития ребенка с учетом индивидуальных и возрастных особенностей, а также организация условий для реализации индивидуального маршрута развития</a:t>
            </a:r>
            <a:r>
              <a:rPr lang="ru-RU" sz="4800" dirty="0" smtClean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800" dirty="0" smtClean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ru-RU" sz="480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ru-RU" sz="4800" dirty="0">
                <a:solidFill>
                  <a:srgbClr val="000000"/>
                </a:solidFill>
                <a:latin typeface="Times New Roman"/>
              </a:rPr>
            </a:br>
            <a:r>
              <a:rPr lang="ru-RU" sz="2200" dirty="0">
                <a:solidFill>
                  <a:srgbClr val="FFFFFF"/>
                </a:solidFill>
                <a:latin typeface="Times New Roman"/>
              </a:rPr>
              <a:t/>
            </a:r>
            <a:br>
              <a:rPr lang="ru-RU" sz="2200" dirty="0">
                <a:solidFill>
                  <a:srgbClr val="FFFFFF"/>
                </a:solidFill>
                <a:latin typeface="Times New Roman"/>
              </a:rPr>
            </a:br>
            <a:r>
              <a:rPr lang="ru-RU" sz="2200" dirty="0">
                <a:solidFill>
                  <a:srgbClr val="FFFFFF"/>
                </a:solidFill>
                <a:latin typeface="Times New Roman"/>
              </a:rPr>
              <a:t>6. Коррекционная работа </a:t>
            </a:r>
            <a:r>
              <a:rPr lang="ru-RU" sz="1600" dirty="0">
                <a:solidFill>
                  <a:srgbClr val="FFFFFF"/>
                </a:solidFill>
                <a:latin typeface="Times New Roman"/>
              </a:rPr>
              <a:t>(индивидуальная и групповая) - организация работы, прежде всего, с учащимися, имеющими проблемы в обучении, поведении и личностном развитии, выявленные в процессе диагностики. </a:t>
            </a:r>
            <a:br>
              <a:rPr lang="ru-RU" sz="1600" dirty="0">
                <a:solidFill>
                  <a:srgbClr val="FFFFFF"/>
                </a:solidFill>
                <a:latin typeface="Times New Roman"/>
              </a:rPr>
            </a:br>
            <a:r>
              <a:rPr lang="ru-RU" sz="1600" dirty="0">
                <a:solidFill>
                  <a:srgbClr val="FFFFFF"/>
                </a:solidFill>
                <a:latin typeface="Times New Roman"/>
              </a:rPr>
              <a:t>7.Организационно-методическое направление. Составление индивидуального образовательного маршрута - комплексная работа специалистов образовательного учреждения и родителей по составлению прогноза развития ребенка с учетом индивидуальных и возрастных особенностей, а также организация условий для реализации индивидуального маршрута развития.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rgbClr val="000000"/>
                </a:solidFill>
                <a:latin typeface="Monotype Corsiva" panose="03010101010201010101" pitchFamily="66" charset="0"/>
              </a:rPr>
              <a:t>Основные направления деятельности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7193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340768"/>
            <a:ext cx="8640960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приобщении всех участников образовательного пространства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психологическим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знаниям.</a:t>
            </a:r>
          </a:p>
          <a:p>
            <a:pPr marL="0" indent="0">
              <a:buNone/>
            </a:pPr>
            <a:r>
              <a:rPr lang="ru-RU" sz="14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Психопрофилактика</a:t>
            </a:r>
            <a:r>
              <a:rPr lang="ru-RU" sz="14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психологическое просвещение педагогов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направлено на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 и личностно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значимые знания: 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Семинары-практикумы для педагогов: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раз – в пятый класс!» 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«Возрастные особенности подростков»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 к учебной деятельности»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универсальных учебных действий в урочной и внеурочной деятельности»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конфликтов в школьной среде» 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познавательных процессов в учебной деятельности» 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Участие в психолого-педагогических консилиумах по результатам диагностик с разработкой рекомендаций по сопровождению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детей,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испытывают школьные трудности. 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групповые консультации педагогов по работе с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разными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проблемами классов и учащихся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Просвещение родителей 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Общешкольные и классные родительские собрания, «круглые столы», семинары на темы: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Психологические трудности адаптации пятиклассников к школьному обучению», «Возрастные задачи и трудности подростков», «Подростки и взрослые: два разных мира», «Сексуальное воспитание в подростковом возрасте» 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Консультирование родителей по вопросам оказания психологической поддержки своему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ребенку </a:t>
            </a: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Памятки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печатные рекомендации на стенде, информация на сайте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</a:t>
            </a:r>
          </a:p>
          <a:p>
            <a:pPr marL="0" indent="0">
              <a:buNone/>
            </a:pPr>
            <a:r>
              <a:rPr lang="ru-RU" sz="1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и просвещение учащихся </a:t>
            </a:r>
            <a:endParaRPr lang="ru-RU" sz="1400" b="1" i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Занятия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программе «Экология учебной деятельности: Учусь учиться», «Экология учебной деятельности: учусь общаться» Е.Н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Дзятковской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Занятия по программе «Я в мире профессий» Л.Г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Кузнецовой </a:t>
            </a: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Занятия по программе «Хочу? Могу? Надо?» Л.Г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Кузнецовой </a:t>
            </a: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Встречи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параллелях, например 9-классы «Как психологически грамотно подготовиться к экзаменам?» 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Тренинговые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занятия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«Учусь общаться», «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Психопрофилактика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экзаменационного стресса», «Жизнь без страхов и тревог», «Учусь с радостью» и т.д. </a:t>
            </a:r>
          </a:p>
          <a:p>
            <a:pPr marL="0" indent="0">
              <a:buNone/>
            </a:pPr>
            <a:r>
              <a:rPr lang="ru-RU" sz="14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0000"/>
                </a:solidFill>
                <a:latin typeface="Monotype Corsiva" panose="03010101010201010101" pitchFamily="66" charset="0"/>
              </a:rPr>
              <a:t>Просвещение и Профилактическое направление </a:t>
            </a:r>
            <a:endParaRPr lang="ru-RU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269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340768"/>
            <a:ext cx="8712968" cy="5328592"/>
          </a:xfrm>
        </p:spPr>
        <p:txBody>
          <a:bodyPr>
            <a:normAutofit/>
          </a:bodyPr>
          <a:lstStyle/>
          <a:p>
            <a:r>
              <a:rPr lang="ru-RU" sz="1200" dirty="0">
                <a:solidFill>
                  <a:srgbClr val="000000"/>
                </a:solidFill>
                <a:latin typeface="Times New Roman"/>
              </a:rPr>
              <a:t>Диагностика направлена на определение уровня развития универсальных учебных действий </a:t>
            </a:r>
            <a:r>
              <a:rPr lang="ru-RU" sz="1200" dirty="0" smtClean="0">
                <a:solidFill>
                  <a:srgbClr val="000000"/>
                </a:solidFill>
                <a:latin typeface="Times New Roman"/>
              </a:rPr>
              <a:t>школьников для осуществления </a:t>
            </a:r>
            <a:r>
              <a:rPr lang="ru-RU" sz="1200" dirty="0">
                <a:solidFill>
                  <a:srgbClr val="000000"/>
                </a:solidFill>
                <a:latin typeface="Times New Roman"/>
              </a:rPr>
              <a:t>индивидуального подхода к </a:t>
            </a:r>
            <a:r>
              <a:rPr lang="ru-RU" sz="1200" dirty="0" smtClean="0">
                <a:solidFill>
                  <a:srgbClr val="000000"/>
                </a:solidFill>
                <a:latin typeface="Times New Roman"/>
              </a:rPr>
              <a:t>выработке </a:t>
            </a:r>
            <a:r>
              <a:rPr lang="ru-RU" sz="1200" dirty="0">
                <a:solidFill>
                  <a:srgbClr val="000000"/>
                </a:solidFill>
                <a:latin typeface="Times New Roman"/>
              </a:rPr>
              <a:t>рекомендаций, которые могут быть полезны всем участникам образовательного процесса. Диагностика осуществляется при помощи реализации схемы «Психолого-педагогический мониторинг», разработанный для каждой параллели. </a:t>
            </a:r>
            <a:r>
              <a:rPr lang="ru-RU" sz="1200" dirty="0" smtClean="0">
                <a:solidFill>
                  <a:srgbClr val="000000"/>
                </a:solidFill>
                <a:latin typeface="Times New Roman"/>
              </a:rPr>
              <a:t>            </a:t>
            </a:r>
            <a:r>
              <a:rPr lang="ru-RU" sz="1200" b="1" dirty="0" smtClean="0">
                <a:solidFill>
                  <a:srgbClr val="000000"/>
                </a:solidFill>
                <a:latin typeface="Times New Roman"/>
              </a:rPr>
              <a:t>Психолого-педагогический мониторинг5-х классов</a:t>
            </a:r>
          </a:p>
          <a:p>
            <a:endParaRPr lang="ru-RU" sz="1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/>
          <a:lstStyle/>
          <a:p>
            <a:r>
              <a:rPr lang="ru-RU" b="1" dirty="0">
                <a:solidFill>
                  <a:srgbClr val="000000"/>
                </a:solidFill>
                <a:latin typeface="Monotype Corsiva" panose="03010101010201010101" pitchFamily="66" charset="0"/>
              </a:rPr>
              <a:t>Диагностическое направление </a:t>
            </a:r>
            <a:endParaRPr lang="ru-RU" dirty="0">
              <a:latin typeface="Monotype Corsiva" panose="03010101010201010101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361403"/>
              </p:ext>
            </p:extLst>
          </p:nvPr>
        </p:nvGraphicFramePr>
        <p:xfrm>
          <a:off x="0" y="2204864"/>
          <a:ext cx="9144001" cy="7300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528"/>
                <a:gridCol w="1705845"/>
                <a:gridCol w="1803889"/>
                <a:gridCol w="1578402"/>
                <a:gridCol w="1728725"/>
                <a:gridCol w="901944"/>
                <a:gridCol w="1101668"/>
              </a:tblGrid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Вид </a:t>
                      </a:r>
                      <a:r>
                        <a:rPr lang="ru-RU" sz="115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диагностики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Цель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Диагностируемые УУД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Методика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(автор)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сроки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Ответст-венный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Социометрическое </a:t>
                      </a:r>
                      <a:r>
                        <a:rPr lang="ru-RU" sz="11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изучение классного коллектива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Изучение межлич-ностных взаимо-отношений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Коммуникативные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Личностные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Социометрия </a:t>
                      </a:r>
                      <a:r>
                        <a:rPr lang="ru-RU" sz="11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r>
                        <a:rPr lang="ru-RU" sz="115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Морено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Ноябрь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Психолог,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педагог.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276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Исследование социально</a:t>
                      </a:r>
                      <a:r>
                        <a:rPr lang="ru-RU" sz="115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5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психологической </a:t>
                      </a:r>
                      <a:r>
                        <a:rPr lang="ru-RU" sz="11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атмосферы в классе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Исследование ак-тивности классного коллектива по шка-лам: организован-ность, направлен-ность деятельности, психологическое единство класса, психологический климат.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Коммуникативные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Карта – схема </a:t>
                      </a:r>
                      <a:r>
                        <a:rPr lang="ru-RU" sz="115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психолого-педагогического </a:t>
                      </a:r>
                      <a:r>
                        <a:rPr lang="ru-RU" sz="11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изучения классного коллектива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Март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Психолог,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педагог.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08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Изучение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уровня </a:t>
                      </a:r>
                      <a:r>
                        <a:rPr lang="ru-RU" sz="115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воспитанности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Определение воспи-танности учащихся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Личностные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(эмоциональ-но-ценностный и поведенчес-кий компонент)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Опросник «</a:t>
                      </a:r>
                      <a:r>
                        <a:rPr lang="ru-RU" sz="115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Личностный </a:t>
                      </a:r>
                      <a:r>
                        <a:rPr lang="ru-RU" sz="11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рост»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Степанова А.В.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Февраль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Педагог,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психолог.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13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Изучение эмоционального состояния обучающихся на разных уроках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Определить уровень эмоционального комфорта учащихся на разных уроках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Эмоциональ-ные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Мотивацион-ные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Цветовой рейтинг предметов Люшер (модиф.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вариант)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Ноябрь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Май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Психолог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13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Определение </a:t>
                      </a:r>
                      <a:r>
                        <a:rPr lang="ru-RU" sz="11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мотивации учащихся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Оценить уровень познавательной активности, мотивации достижения,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Личностные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Смыслообра-зование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Школьная мотивация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Методика </a:t>
                      </a:r>
                      <a:r>
                        <a:rPr lang="ru-RU" sz="115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диагности-ки</a:t>
                      </a:r>
                      <a:r>
                        <a:rPr lang="ru-RU" sz="11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мотивации учения </a:t>
                      </a:r>
                      <a:r>
                        <a:rPr lang="ru-RU" sz="115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Лускановой</a:t>
                      </a:r>
                      <a:r>
                        <a:rPr lang="ru-RU" sz="115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Н.Г.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Октябрь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(4-ая неделя)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Психолог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13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6.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Изучение уровня </a:t>
                      </a:r>
                      <a:r>
                        <a:rPr lang="ru-RU" sz="115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тревожности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Определить уровень и характер </a:t>
                      </a:r>
                      <a:r>
                        <a:rPr lang="ru-RU" sz="115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тревожности</a:t>
                      </a:r>
                      <a:r>
                        <a:rPr lang="ru-RU" sz="11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связан-ной со школой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Личностные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коммуникативные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Тест школьной </a:t>
                      </a:r>
                      <a:r>
                        <a:rPr lang="ru-RU" sz="115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тревожности </a:t>
                      </a:r>
                      <a:r>
                        <a:rPr lang="ru-RU" sz="115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Филлипса</a:t>
                      </a:r>
                      <a:r>
                        <a:rPr lang="ru-RU" sz="11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Октябрь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(4-ая неделя)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Психолог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13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7.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Исследование </a:t>
                      </a:r>
                      <a:r>
                        <a:rPr lang="ru-RU" sz="11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социально-психологи-ческой адаптации к школе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Выявление детей с признаками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дезадаптации.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Личностные:эмоциональные</a:t>
                      </a:r>
                      <a:r>
                        <a:rPr lang="ru-RU" sz="115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регулятивные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Изучение СПА ребенка к школе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Октябрь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(4-ая неделя)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Педагог, психолог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13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8.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Изучение </a:t>
                      </a:r>
                      <a:r>
                        <a:rPr lang="ru-RU" sz="115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когнитивной </a:t>
                      </a:r>
                      <a:r>
                        <a:rPr lang="ru-RU" sz="11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сферы.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Изучение </a:t>
                      </a:r>
                      <a:r>
                        <a:rPr lang="ru-RU" sz="115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мышления</a:t>
                      </a:r>
                      <a:r>
                        <a:rPr lang="ru-RU" sz="11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Познавательные</a:t>
                      </a:r>
                      <a:r>
                        <a:rPr lang="ru-RU" sz="11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: логические, </a:t>
                      </a:r>
                      <a:r>
                        <a:rPr lang="ru-RU" sz="115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общеучебные</a:t>
                      </a:r>
                      <a:r>
                        <a:rPr lang="ru-RU" sz="11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Определение степени овладения логическими операциями мышления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Март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Психолог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8189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836712"/>
            <a:ext cx="8640960" cy="5760640"/>
          </a:xfrm>
        </p:spPr>
        <p:txBody>
          <a:bodyPr>
            <a:noAutofit/>
          </a:bodyPr>
          <a:lstStyle/>
          <a:p>
            <a:pPr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Исследование межличностных взаимоотношений в классе методом «Социометрии» (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Дж. Морено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marL="0" lvl="2" indent="457200">
              <a:spcBef>
                <a:spcPts val="0"/>
              </a:spcBef>
              <a:buNone/>
            </a:pPr>
            <a:r>
              <a:rPr lang="ru-RU" sz="1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методики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исследовать уровень удовлетворенности межличностными взаимоотношениями в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классе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уровень взаимности, сплоченности. </a:t>
            </a:r>
            <a:endParaRPr lang="ru-RU" sz="1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«Карта-схема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психолого-педагогического изучения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классного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коллектива».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книги Пакет психодиагностических методик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ред. В.Г. Асеева. – Иркутск, 1991) </a:t>
            </a:r>
          </a:p>
          <a:p>
            <a:pPr marL="0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1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деятельность классного коллектива по четырем показателям: направленность деятельности класса, организованность класса, психологическое единство класса,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психологический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климат класса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3. Оценка качества воспитания школьников (их личностного роста) Опросник «Личностный рост» </a:t>
            </a:r>
            <a:endParaRPr lang="ru-RU" sz="1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4. «Цветовой рейтинг предметов»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модифицированный вариант теста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Люшера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Исследование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мотивации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Анкета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«Мое отношение к школе»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Лусканова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Н.Г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1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методики: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отношение ребенка школе, выявить наличие учебной мотивации. </a:t>
            </a:r>
            <a:endParaRPr lang="ru-RU" sz="1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тревожности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школьной тревожности </a:t>
            </a:r>
            <a:r>
              <a:rPr lang="ru-RU" sz="1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Филлипса</a:t>
            </a:r>
            <a:endParaRPr lang="ru-RU" sz="1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 Анкета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«Определение социально-психологической адаптации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школе». </a:t>
            </a:r>
          </a:p>
          <a:p>
            <a:pPr marL="0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1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методики: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детей с различными формами школьной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дезадаптации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определения форм психологического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сопровождения</a:t>
            </a:r>
          </a:p>
          <a:p>
            <a:pPr marL="0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Изучение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когнитивных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возможностей:</a:t>
            </a:r>
          </a:p>
          <a:p>
            <a:pPr marL="0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Методика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«Определение степени овладения логическими операциями мышления» Методика «Определение кратковременной памяти»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книги Психологическое сопровождение естественного развития ребенка в образовательных учреждениях /под ред. О.А.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Верхозиной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Иркутск, 1999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«Корректурная проба»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книги Н.М. Щербакова. Психологическая характеристика школьника.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Иркутск: ИГПУ, 1992) </a:t>
            </a:r>
          </a:p>
          <a:p>
            <a:pPr marL="0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методики: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скорости, безошибочности, устойчивости, продуктивности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внимания</a:t>
            </a: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>
            <a:normAutofit fontScale="90000"/>
          </a:bodyPr>
          <a:lstStyle/>
          <a:p>
            <a:pPr marL="274320" lvl="0" indent="-274320">
              <a:spcBef>
                <a:spcPct val="20000"/>
              </a:spcBef>
            </a:pPr>
            <a:r>
              <a:rPr lang="ru-RU" sz="2400" b="1" dirty="0">
                <a:solidFill>
                  <a:srgbClr val="000000"/>
                </a:solidFill>
                <a:latin typeface="Monotype Corsiva" panose="03010101010201010101" pitchFamily="66" charset="0"/>
              </a:rPr>
              <a:t>Диагностический инструментарий </a:t>
            </a:r>
            <a:br>
              <a:rPr lang="ru-RU" sz="2400" b="1" dirty="0">
                <a:solidFill>
                  <a:srgbClr val="000000"/>
                </a:solidFill>
                <a:latin typeface="Monotype Corsiva" panose="03010101010201010101" pitchFamily="66" charset="0"/>
              </a:rPr>
            </a:br>
            <a:endParaRPr lang="ru-RU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974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273028"/>
              </p:ext>
            </p:extLst>
          </p:nvPr>
        </p:nvGraphicFramePr>
        <p:xfrm>
          <a:off x="251520" y="2564904"/>
          <a:ext cx="8642352" cy="36289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"/>
                <a:gridCol w="4896544"/>
                <a:gridCol w="1440160"/>
                <a:gridCol w="2089624"/>
              </a:tblGrid>
              <a:tr h="50405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                                   Консультации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Субъекты УВП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Сроки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Индивидуальные консультации по проблемам адаптации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Родители, педагоги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течение года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Групповые консультации для педагогов «Проблемы внедрения ФГОС ООО и пути их решения»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Педагоги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течение года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Индивидуальные консультации для учителей по результатам индивидуальной психологической диагностики учащихся. Оформление индивидуальных карт развития учащихся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Педагоги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течение года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Индивидуальные консультации для родителей по вопросам воспитания и развития (по запросам)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Родители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течение года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Консультирование педагогов по результатам итоговой диагностики развития УУД учащихся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Педагоги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Апрель, май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Индивидуальные консультации учащихся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(по запросу)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Учащиеся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течение года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Консультативное направление</a:t>
            </a:r>
            <a:endParaRPr lang="ru-RU" b="1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4291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131</TotalTime>
  <Words>1110</Words>
  <Application>Microsoft Office PowerPoint</Application>
  <PresentationFormat>Экран (4:3)</PresentationFormat>
  <Paragraphs>252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Психолого-педагогическое сопровождение системы образования</vt:lpstr>
      <vt:lpstr>Универсальные учебные действия</vt:lpstr>
      <vt:lpstr>Требования к результатам освоения обучающимися основной образовательной программы </vt:lpstr>
      <vt:lpstr>Психолого-педагогическое сопровождение</vt:lpstr>
      <vt:lpstr>Основные направления деятельности</vt:lpstr>
      <vt:lpstr>Просвещение и Профилактическое направление </vt:lpstr>
      <vt:lpstr>Диагностическое направление </vt:lpstr>
      <vt:lpstr>Диагностический инструментарий  </vt:lpstr>
      <vt:lpstr>Консультативное направление</vt:lpstr>
      <vt:lpstr>Коррекционно – развивающее направление </vt:lpstr>
      <vt:lpstr>Примерная тематика коррекционно-развивающих занятий</vt:lpstr>
      <vt:lpstr>Организационно - методическое направление </vt:lpstr>
      <vt:lpstr>Технологии работы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Психолого-педагогическое сопровождение системы образования</dc:title>
  <dc:creator>User</dc:creator>
  <cp:lastModifiedBy>Пользователь Windows</cp:lastModifiedBy>
  <cp:revision>15</cp:revision>
  <dcterms:created xsi:type="dcterms:W3CDTF">2020-01-23T14:45:37Z</dcterms:created>
  <dcterms:modified xsi:type="dcterms:W3CDTF">2020-01-23T18:48:38Z</dcterms:modified>
</cp:coreProperties>
</file>