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  <p:sldMasterId id="2147483792" r:id="rId5"/>
    <p:sldMasterId id="2147483804" r:id="rId6"/>
  </p:sldMasterIdLst>
  <p:sldIdLst>
    <p:sldId id="264" r:id="rId7"/>
    <p:sldId id="263" r:id="rId8"/>
    <p:sldId id="258" r:id="rId9"/>
    <p:sldId id="262" r:id="rId10"/>
    <p:sldId id="272" r:id="rId11"/>
    <p:sldId id="273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28E-A0EF-4B5A-AE38-14177482562D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DC3D02-D5FE-459D-A8E3-564F0A851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7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7F99-BEAD-4FFF-A819-7A782B2DDC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0E9C-877B-4583-A79B-8633031C3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73854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2A47-E57B-4202-A645-A4790833F96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B03-4A66-4A85-98E6-0D21AD5E0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255278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28E-A0EF-4B5A-AE38-14177482562D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DC3D02-D5FE-459D-A8E3-564F0A851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677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284C-780A-45D4-8D6C-5F477322C9A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5873-AD8D-40B2-A37E-79FF5D591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710739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01C-3710-4305-ABDC-5222918EAB16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6965C6B-076A-4628-AB3A-BA9C7625F0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67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317-A0BB-4E96-B63C-D3F24501FD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1090-473B-404C-95DB-2A8BB9E0F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111004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B4A2-898F-4ABE-942B-087489B04DB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9B40-F9E5-4964-AE2B-4D5054509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537889"/>
      </p:ext>
    </p:extLst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F9FE-D0CA-4DA0-B8CE-F07090DC384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75D6-288A-4088-AD85-54849C4A7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552084"/>
      </p:ext>
    </p:extLst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9DC5-0FF0-4D4A-A560-F9B8772DC9C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B534-7504-475D-844A-71636B3E9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769748"/>
      </p:ext>
    </p:extLst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47ED-12E2-4460-B433-2DD337D441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A422-ACAF-44DC-A85C-30E2D5027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39262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284C-780A-45D4-8D6C-5F477322C9A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5873-AD8D-40B2-A37E-79FF5D591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437920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5F8A-2DDC-403D-9C4F-86C868DEB75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8D82-CD50-4AC3-9A9B-686693F62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550461"/>
      </p:ext>
    </p:extLst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7F99-BEAD-4FFF-A819-7A782B2DDC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0E9C-877B-4583-A79B-8633031C3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73307"/>
      </p:ext>
    </p:extLst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2A47-E57B-4202-A645-A4790833F96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B03-4A66-4A85-98E6-0D21AD5E0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169635"/>
      </p:ext>
    </p:extLst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B969-37E9-4875-800E-99ACD945C487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0BD307C-8E2B-4676-8644-FA00929F36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64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D188-0324-42BA-827D-52EA5D3B36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5AA3-9022-40EC-9D08-30A2784641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568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B5A2-527E-401D-ADAD-35DB3DCD6074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BE8F438-1317-4843-969D-DF7A7A2B29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61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C196-4FC8-41B8-96F0-C6E2E99D6B9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EB10F-7A86-4014-B896-317F88F6A6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586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3DF3-048F-4C5B-BE56-DF620586201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AE94F-B05D-4B1A-89B5-A63E93459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160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C503-AF2F-4C54-8571-DB9A96B7DE6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BCF-A22A-4ABC-B1E6-016DDB1B5A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129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EFA6-4925-47D4-B070-42FE5C7793E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61DDC-A812-427F-9114-EC95E8B4A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79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01C-3710-4305-ABDC-5222918EAB16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6965C6B-076A-4628-AB3A-BA9C7625F0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95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25C3-FF70-4AF9-8437-960614B03ED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D45DA-92C0-4692-88A2-E90AAAEE1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973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1318-5451-4F39-854E-C94A200022F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E71B1CC-2A6D-4F25-9B0E-F54E8C8535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798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3FCA-3125-4F7A-A505-4A20996BC25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F3EC-B9DE-4D71-A96C-CCE0C62B21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79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0D03-5FB4-4E9A-B6F5-403252FCCE8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E23B-A0EB-4E0B-8949-245D3E0D9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452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28E-A0EF-4B5A-AE38-14177482562D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DC3D02-D5FE-459D-A8E3-564F0A851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1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284C-780A-45D4-8D6C-5F477322C9A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5873-AD8D-40B2-A37E-79FF5D591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794228"/>
      </p:ext>
    </p:extLst>
  </p:cSld>
  <p:clrMapOvr>
    <a:masterClrMapping/>
  </p:clrMapOvr>
  <p:transition spd="slow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01C-3710-4305-ABDC-5222918EAB16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6965C6B-076A-4628-AB3A-BA9C7625F0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820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317-A0BB-4E96-B63C-D3F24501FD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1090-473B-404C-95DB-2A8BB9E0F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585473"/>
      </p:ext>
    </p:extLst>
  </p:cSld>
  <p:clrMapOvr>
    <a:masterClrMapping/>
  </p:clrMapOvr>
  <p:transition spd="slow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B4A2-898F-4ABE-942B-087489B04DB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9B40-F9E5-4964-AE2B-4D5054509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210129"/>
      </p:ext>
    </p:extLst>
  </p:cSld>
  <p:clrMapOvr>
    <a:masterClrMapping/>
  </p:clrMapOvr>
  <p:transition spd="slow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F9FE-D0CA-4DA0-B8CE-F07090DC384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75D6-288A-4088-AD85-54849C4A7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924707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317-A0BB-4E96-B63C-D3F24501FD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1090-473B-404C-95DB-2A8BB9E0F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37025"/>
      </p:ext>
    </p:extLst>
  </p:cSld>
  <p:clrMapOvr>
    <a:masterClrMapping/>
  </p:clrMapOvr>
  <p:transition spd="slow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9DC5-0FF0-4D4A-A560-F9B8772DC9C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B534-7504-475D-844A-71636B3E9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683870"/>
      </p:ext>
    </p:extLst>
  </p:cSld>
  <p:clrMapOvr>
    <a:masterClrMapping/>
  </p:clrMapOvr>
  <p:transition spd="slow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47ED-12E2-4460-B433-2DD337D441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A422-ACAF-44DC-A85C-30E2D5027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739641"/>
      </p:ext>
    </p:extLst>
  </p:cSld>
  <p:clrMapOvr>
    <a:masterClrMapping/>
  </p:clrMapOvr>
  <p:transition spd="slow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5F8A-2DDC-403D-9C4F-86C868DEB75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8D82-CD50-4AC3-9A9B-686693F62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001817"/>
      </p:ext>
    </p:extLst>
  </p:cSld>
  <p:clrMapOvr>
    <a:masterClrMapping/>
  </p:clrMapOvr>
  <p:transition spd="slow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7F99-BEAD-4FFF-A819-7A782B2DDC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0E9C-877B-4583-A79B-8633031C3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695046"/>
      </p:ext>
    </p:extLst>
  </p:cSld>
  <p:clrMapOvr>
    <a:masterClrMapping/>
  </p:clrMapOvr>
  <p:transition spd="slow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2A47-E57B-4202-A645-A4790833F96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B03-4A66-4A85-98E6-0D21AD5E0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690135"/>
      </p:ext>
    </p:extLst>
  </p:cSld>
  <p:clrMapOvr>
    <a:masterClrMapping/>
  </p:clrMapOvr>
  <p:transition spd="slow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28E-A0EF-4B5A-AE38-14177482562D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DC3D02-D5FE-459D-A8E3-564F0A851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011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284C-780A-45D4-8D6C-5F477322C9A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5873-AD8D-40B2-A37E-79FF5D591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704683"/>
      </p:ext>
    </p:extLst>
  </p:cSld>
  <p:clrMapOvr>
    <a:masterClrMapping/>
  </p:clrMapOvr>
  <p:transition spd="slow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01C-3710-4305-ABDC-5222918EAB16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6965C6B-076A-4628-AB3A-BA9C7625F0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184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317-A0BB-4E96-B63C-D3F24501FD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1090-473B-404C-95DB-2A8BB9E0F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178774"/>
      </p:ext>
    </p:extLst>
  </p:cSld>
  <p:clrMapOvr>
    <a:masterClrMapping/>
  </p:clrMapOvr>
  <p:transition spd="slow"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B4A2-898F-4ABE-942B-087489B04DB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9B40-F9E5-4964-AE2B-4D5054509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617396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B4A2-898F-4ABE-942B-087489B04DB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9B40-F9E5-4964-AE2B-4D5054509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652811"/>
      </p:ext>
    </p:extLst>
  </p:cSld>
  <p:clrMapOvr>
    <a:masterClrMapping/>
  </p:clrMapOvr>
  <p:transition spd="slow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F9FE-D0CA-4DA0-B8CE-F07090DC384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75D6-288A-4088-AD85-54849C4A7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205108"/>
      </p:ext>
    </p:extLst>
  </p:cSld>
  <p:clrMapOvr>
    <a:masterClrMapping/>
  </p:clrMapOvr>
  <p:transition spd="slow"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9DC5-0FF0-4D4A-A560-F9B8772DC9C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B534-7504-475D-844A-71636B3E9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869689"/>
      </p:ext>
    </p:extLst>
  </p:cSld>
  <p:clrMapOvr>
    <a:masterClrMapping/>
  </p:clrMapOvr>
  <p:transition spd="slow"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47ED-12E2-4460-B433-2DD337D441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A422-ACAF-44DC-A85C-30E2D5027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983143"/>
      </p:ext>
    </p:extLst>
  </p:cSld>
  <p:clrMapOvr>
    <a:masterClrMapping/>
  </p:clrMapOvr>
  <p:transition spd="slow"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5F8A-2DDC-403D-9C4F-86C868DEB75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8D82-CD50-4AC3-9A9B-686693F62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957694"/>
      </p:ext>
    </p:extLst>
  </p:cSld>
  <p:clrMapOvr>
    <a:masterClrMapping/>
  </p:clrMapOvr>
  <p:transition spd="slow"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7F99-BEAD-4FFF-A819-7A782B2DDC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0E9C-877B-4583-A79B-8633031C3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996614"/>
      </p:ext>
    </p:extLst>
  </p:cSld>
  <p:clrMapOvr>
    <a:masterClrMapping/>
  </p:clrMapOvr>
  <p:transition spd="slow"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2A47-E57B-4202-A645-A4790833F96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B03-4A66-4A85-98E6-0D21AD5E0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354739"/>
      </p:ext>
    </p:extLst>
  </p:cSld>
  <p:clrMapOvr>
    <a:masterClrMapping/>
  </p:clrMapOvr>
  <p:transition spd="slow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28E-A0EF-4B5A-AE38-14177482562D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DC3D02-D5FE-459D-A8E3-564F0A851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8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284C-780A-45D4-8D6C-5F477322C9A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5873-AD8D-40B2-A37E-79FF5D591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984444"/>
      </p:ext>
    </p:extLst>
  </p:cSld>
  <p:clrMapOvr>
    <a:masterClrMapping/>
  </p:clrMapOvr>
  <p:transition spd="slow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01C-3710-4305-ABDC-5222918EAB16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6965C6B-076A-4628-AB3A-BA9C7625F0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67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317-A0BB-4E96-B63C-D3F24501FD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1090-473B-404C-95DB-2A8BB9E0F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329688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F9FE-D0CA-4DA0-B8CE-F07090DC384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75D6-288A-4088-AD85-54849C4A7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335962"/>
      </p:ext>
    </p:extLst>
  </p:cSld>
  <p:clrMapOvr>
    <a:masterClrMapping/>
  </p:clrMapOvr>
  <p:transition spd="slow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B4A2-898F-4ABE-942B-087489B04DB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9B40-F9E5-4964-AE2B-4D5054509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049653"/>
      </p:ext>
    </p:extLst>
  </p:cSld>
  <p:clrMapOvr>
    <a:masterClrMapping/>
  </p:clrMapOvr>
  <p:transition spd="slow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F9FE-D0CA-4DA0-B8CE-F07090DC384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75D6-288A-4088-AD85-54849C4A7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726464"/>
      </p:ext>
    </p:extLst>
  </p:cSld>
  <p:clrMapOvr>
    <a:masterClrMapping/>
  </p:clrMapOvr>
  <p:transition spd="slow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9DC5-0FF0-4D4A-A560-F9B8772DC9C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B534-7504-475D-844A-71636B3E9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463460"/>
      </p:ext>
    </p:extLst>
  </p:cSld>
  <p:clrMapOvr>
    <a:masterClrMapping/>
  </p:clrMapOvr>
  <p:transition spd="slow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47ED-12E2-4460-B433-2DD337D441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A422-ACAF-44DC-A85C-30E2D5027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581920"/>
      </p:ext>
    </p:extLst>
  </p:cSld>
  <p:clrMapOvr>
    <a:masterClrMapping/>
  </p:clrMapOvr>
  <p:transition spd="slow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5F8A-2DDC-403D-9C4F-86C868DEB75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8D82-CD50-4AC3-9A9B-686693F62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741385"/>
      </p:ext>
    </p:extLst>
  </p:cSld>
  <p:clrMapOvr>
    <a:masterClrMapping/>
  </p:clrMapOvr>
  <p:transition spd="slow"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7F99-BEAD-4FFF-A819-7A782B2DDC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0E9C-877B-4583-A79B-8633031C3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548"/>
      </p:ext>
    </p:extLst>
  </p:cSld>
  <p:clrMapOvr>
    <a:masterClrMapping/>
  </p:clrMapOvr>
  <p:transition spd="slow"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2A47-E57B-4202-A645-A4790833F96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B03-4A66-4A85-98E6-0D21AD5E0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178029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9DC5-0FF0-4D4A-A560-F9B8772DC9C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B534-7504-475D-844A-71636B3E9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771446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47ED-12E2-4460-B433-2DD337D441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A422-ACAF-44DC-A85C-30E2D5027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766643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5F8A-2DDC-403D-9C4F-86C868DEB75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8D82-CD50-4AC3-9A9B-686693F62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478235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74B77-4852-4B0E-929F-4EBAD8E623B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041B9-902A-40DC-803E-F0B3DDDFDB13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98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74B77-4852-4B0E-929F-4EBAD8E623B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041B9-902A-40DC-803E-F0B3DDDFDB13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27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33435-EE6E-4BD0-8005-26AD7BC7045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1FB3A4-EB9D-4013-9B26-149A7DB04E0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85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74B77-4852-4B0E-929F-4EBAD8E623B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041B9-902A-40DC-803E-F0B3DDDFDB13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3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74B77-4852-4B0E-929F-4EBAD8E623B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041B9-902A-40DC-803E-F0B3DDDFDB13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6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74B77-4852-4B0E-929F-4EBAD8E623B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041B9-902A-40DC-803E-F0B3DDDFDB13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13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3571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Garamond" pitchFamily="18" charset="0"/>
              </a:rPr>
              <a:t>Муниципальное бюджетное общеобразовательное учреждение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Garamond" pitchFamily="18" charset="0"/>
              </a:rPr>
              <a:t> «Школа №26»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07168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Содружество психолога и социального педагога МБОУ «Школа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26»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формировании инновационного обеспечения деятельности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классного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</a:t>
            </a:r>
            <a:endParaRPr lang="ru-RU" alt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002475" y="4643438"/>
            <a:ext cx="2920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«Школа №26»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Суркова Лилия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9022170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0" y="76517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Приоритетной задачей РФ в сфере воспитания детей является развитие высоконравственной личности, разделяющей российские традиционные духовные ценности обладающей актуальными знаниями и умениями, способной реализовать свой потенциал в условиях современного общества.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(Из Стратегии развития воспитания в РФ на период до 2025г. )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4819650"/>
            <a:ext cx="30940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492375"/>
            <a:ext cx="28432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28305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489200"/>
            <a:ext cx="30067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4851400"/>
            <a:ext cx="28622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2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viber\media\Viber Images\image-a3b28c8a5c37ff0de58829fbd9e2984c959e0f818009f437bd23b8afe3bd377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188913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Педагогический коллектив школы</a:t>
            </a:r>
            <a:r>
              <a:rPr lang="ru-RU" altLang="ru-RU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56447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8572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в работе с классными руководителями стало: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высокого уровня развития профессиональных компетентностей как важнейшего условия творческого роста классных руководителей; формирование гражданской позиции, самореализация личности классных руководителей на основе инновационных технологий и методик.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2214563"/>
            <a:ext cx="80724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систематического дифференцированного обучения классного руководителя.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Выявление личностно ориентированных педагогических условий совершенствования готовности классных руководителей к осуществлению воспитывающей деятельности.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научно-методической помощи классным руководителям на дифференцированной основе;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компетентностей делового общения, умения вести конструктивный диалог, публично выступать;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Выработка активной общественной, гражданской позиции классных руководителей через творческую деятельность совместно с детьми, родителями и другими педагогами.</a:t>
            </a:r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5580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620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МЕТОДИЧЕСКОЕ ОБЪЕДИНЕНИЕ КЛАССНЫХ РУКОВОДИТЕЛЕЙ МБОУ «Школа №26»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30779"/>
            <a:ext cx="7560840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917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2051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6585C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Функции МО классных руководителей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61" y="1015955"/>
            <a:ext cx="2784309" cy="2088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4420" y="1844824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Организует коллективное планирование и коллективный анализ жизнедеятельности классных коллективов.</a:t>
            </a:r>
          </a:p>
          <a:p>
            <a:pPr marL="285750" lvl="0" indent="-2857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 Координирует воспитательную деятельность классных коллективов и организует взаимодействие в педагогическом процессе.</a:t>
            </a:r>
          </a:p>
          <a:p>
            <a:pPr marL="285750" lvl="0" indent="-2857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 Вырабатывает и регулярно корректирует принципы воспитания и социализации учащихся.</a:t>
            </a:r>
          </a:p>
          <a:p>
            <a:pPr marL="285750" lvl="0" indent="-2857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 Организует изучение и освоение классными руководителями современных технологий воспитания, форм, методов воспитательной работы.</a:t>
            </a:r>
          </a:p>
          <a:p>
            <a:pPr marL="285750" lvl="0" indent="-2857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Обсуждает социально- педагогические программы классных руководителей и творческих групп педагогов, материалы обобщения передового педагогического опыта работы классных руководителей.</a:t>
            </a:r>
          </a:p>
          <a:p>
            <a:pPr marL="285750" lvl="0" indent="-2857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Оценивает работу членов объединения, ходатайствует перед администрацией школы о поощрении лучших классных руководителей.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01356763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31746"/>
          <a:stretch>
            <a:fillRect/>
          </a:stretch>
        </p:blipFill>
        <p:spPr bwMode="auto">
          <a:xfrm>
            <a:off x="142875" y="3643313"/>
            <a:ext cx="461168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User\Desktop\P1010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8000" r="4005" b="17999"/>
          <a:stretch>
            <a:fillRect/>
          </a:stretch>
        </p:blipFill>
        <p:spPr bwMode="auto">
          <a:xfrm>
            <a:off x="4429125" y="3214688"/>
            <a:ext cx="46704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/>
          <a:stretch>
            <a:fillRect/>
          </a:stretch>
        </p:blipFill>
        <p:spPr bwMode="auto">
          <a:xfrm>
            <a:off x="4500563" y="142875"/>
            <a:ext cx="448786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6" r="8412"/>
          <a:stretch>
            <a:fillRect/>
          </a:stretch>
        </p:blipFill>
        <p:spPr bwMode="auto">
          <a:xfrm>
            <a:off x="142875" y="142875"/>
            <a:ext cx="5072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280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Специальные компетентности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568952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ru-RU" altLang="ru-RU" sz="24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Нормативно- правовая компетентность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ru-RU" altLang="ru-RU" sz="24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Аналитическая компетентность </a:t>
            </a:r>
            <a:r>
              <a:rPr lang="ru-RU" altLang="ru-RU" sz="16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(позволяет классному руководителю принимать эффективные решения конкретных задач в воспитательной работе)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ru-RU" altLang="ru-RU" sz="24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Социокультурная компетентность( </a:t>
            </a:r>
            <a:r>
              <a:rPr lang="ru-RU" altLang="ru-RU" sz="16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направлена на организацию разнообразной деятельности в области в области культуры и свободного времени учащихся)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ru-RU" altLang="ru-RU" sz="24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Компетентность </a:t>
            </a:r>
            <a:r>
              <a:rPr lang="ru-RU" altLang="ru-RU" sz="1600" b="1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здоровьесбередения</a:t>
            </a:r>
            <a:r>
              <a:rPr lang="ru-RU" altLang="ru-RU" sz="16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(направлена на изучение физического и психологического здоровья учащихся класса, экологическое воспитание)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ru-RU" altLang="ru-RU" sz="24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Социально-педагогическая компетентность </a:t>
            </a:r>
            <a:r>
              <a:rPr lang="ru-RU" altLang="ru-RU" sz="16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(реализуется на основе создания опыта взаимодействия классных руководителей, социальных педагогов и школьных психологов)</a:t>
            </a:r>
          </a:p>
        </p:txBody>
      </p:sp>
    </p:spTree>
    <p:extLst>
      <p:ext uri="{BB962C8B-B14F-4D97-AF65-F5344CB8AC3E}">
        <p14:creationId xmlns:p14="http://schemas.microsoft.com/office/powerpoint/2010/main" val="285319804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Y:\Заместитель директора Суркова Л.Ю\DSC02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1" r="4568" b="7156"/>
          <a:stretch>
            <a:fillRect/>
          </a:stretch>
        </p:blipFill>
        <p:spPr bwMode="auto">
          <a:xfrm>
            <a:off x="142875" y="3357563"/>
            <a:ext cx="46926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Y:\Заместитель директора Суркова Л.Ю\DSC_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 r="8434"/>
          <a:stretch>
            <a:fillRect/>
          </a:stretch>
        </p:blipFill>
        <p:spPr bwMode="auto">
          <a:xfrm>
            <a:off x="5000625" y="3500438"/>
            <a:ext cx="4000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Y:\Заместитель директора Суркова Л.Ю\DSC_01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5067"/>
          <a:stretch>
            <a:fillRect/>
          </a:stretch>
        </p:blipFill>
        <p:spPr bwMode="auto">
          <a:xfrm>
            <a:off x="5000625" y="142875"/>
            <a:ext cx="4000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Y:\Заместитель директора Суркова Л.Ю\S6303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048" r="3571" b="9525"/>
          <a:stretch>
            <a:fillRect/>
          </a:stretch>
        </p:blipFill>
        <p:spPr bwMode="auto">
          <a:xfrm>
            <a:off x="142875" y="95250"/>
            <a:ext cx="47863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Y:\Заместитель директора Суркова Л.Ю\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17206" r="11765"/>
          <a:stretch>
            <a:fillRect/>
          </a:stretch>
        </p:blipFill>
        <p:spPr bwMode="auto">
          <a:xfrm>
            <a:off x="3241675" y="2141538"/>
            <a:ext cx="4519613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Y:\Волгутова Людмила Александровна\фото с родител\IMG_68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71563"/>
            <a:ext cx="378618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6670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362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Поток</vt:lpstr>
      <vt:lpstr>1_Поток</vt:lpstr>
      <vt:lpstr>2_Поток</vt:lpstr>
      <vt:lpstr>3_Поток</vt:lpstr>
      <vt:lpstr>4_Поток</vt:lpstr>
      <vt:lpstr>5_Поток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2020-01-23T11:09:10Z</dcterms:created>
  <dcterms:modified xsi:type="dcterms:W3CDTF">2020-01-23T11:46:04Z</dcterms:modified>
</cp:coreProperties>
</file>