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78" r:id="rId4"/>
    <p:sldId id="283" r:id="rId5"/>
    <p:sldId id="286" r:id="rId6"/>
    <p:sldId id="275" r:id="rId7"/>
    <p:sldId id="285" r:id="rId8"/>
    <p:sldId id="258" r:id="rId9"/>
    <p:sldId id="272" r:id="rId10"/>
    <p:sldId id="259" r:id="rId11"/>
    <p:sldId id="279" r:id="rId12"/>
    <p:sldId id="261" r:id="rId13"/>
    <p:sldId id="271" r:id="rId14"/>
    <p:sldId id="262" r:id="rId15"/>
    <p:sldId id="282" r:id="rId16"/>
    <p:sldId id="277" r:id="rId17"/>
    <p:sldId id="280" r:id="rId18"/>
    <p:sldId id="281" r:id="rId19"/>
    <p:sldId id="266" r:id="rId20"/>
    <p:sldId id="26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>
      <p:cViewPr varScale="1">
        <p:scale>
          <a:sx n="95" d="100"/>
          <a:sy n="95" d="100"/>
        </p:scale>
        <p:origin x="-4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785" y="197159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ИЗО-студия Дворца детского и юношеского творчества имени В. П. Чкалова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8194" name="Picture 2" descr="C:\Users\user\Desktop\студия\архив Изо - студии\студийцы\фото для студии\телефон 2009 7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1129" r="1005" b="10403"/>
          <a:stretch/>
        </p:blipFill>
        <p:spPr bwMode="auto">
          <a:xfrm>
            <a:off x="755574" y="1343223"/>
            <a:ext cx="7470529" cy="533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111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 </a:t>
            </a:r>
            <a:r>
              <a:rPr lang="ru-RU" sz="1800" b="1" dirty="0"/>
              <a:t>З</a:t>
            </a:r>
            <a:r>
              <a:rPr lang="ru-RU" sz="1800" b="1" dirty="0" smtClean="0"/>
              <a:t>амечательный педагог, умела  критику преподать так, что сразу становились видны ошибки, а осознание их нелепости вызывало смех их автора. </a:t>
            </a:r>
            <a:br>
              <a:rPr lang="ru-RU" sz="1800" b="1" dirty="0" smtClean="0"/>
            </a:br>
            <a:r>
              <a:rPr lang="ru-RU" sz="1800" b="1" dirty="0" smtClean="0"/>
              <a:t>Так по- доброму могла критиковать только она.</a:t>
            </a:r>
            <a:endParaRPr lang="ru-RU" sz="1800" b="1" dirty="0"/>
          </a:p>
        </p:txBody>
      </p:sp>
      <p:pic>
        <p:nvPicPr>
          <p:cNvPr id="19458" name="Picture 2" descr="C:\Users\user\Desktop\обобщение опыта\фото для презентации\Безимени-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35292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92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студия\архив Изо - студии\студийцы\фото для студии\телефон 2009 1418 - копия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7" t="14372" r="4871" b="12296"/>
          <a:stretch/>
        </p:blipFill>
        <p:spPr bwMode="auto">
          <a:xfrm rot="16200000" flipV="1">
            <a:off x="1799692" y="-279412"/>
            <a:ext cx="5400600" cy="849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95320" cy="1287016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Инна Степановна всегда разрабатывала новые интересные задания, </a:t>
            </a:r>
            <a:br>
              <a:rPr lang="ru-RU" sz="1800" b="1" dirty="0" smtClean="0"/>
            </a:br>
            <a:r>
              <a:rPr lang="ru-RU" sz="1800" b="1" dirty="0" smtClean="0"/>
              <a:t>после общения с «педагогом от бога», учеников не оставляло желание исследовать и творить,</a:t>
            </a:r>
            <a:r>
              <a:rPr lang="ru-RU" sz="1800" b="1" dirty="0"/>
              <a:t> </a:t>
            </a:r>
            <a:r>
              <a:rPr lang="ru-RU" sz="1800" b="1" dirty="0" smtClean="0"/>
              <a:t>создавать что-то прекрасное.</a:t>
            </a:r>
            <a:endParaRPr lang="ru-RU" sz="1800" b="1" dirty="0"/>
          </a:p>
        </p:txBody>
      </p:sp>
      <p:pic>
        <p:nvPicPr>
          <p:cNvPr id="5" name="Picture 2" descr="C:\Users\user\Desktop\студия\архив Изо - студии\студийцы\фото для студии\телефон 2009 37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1" r="15234" b="893"/>
          <a:stretch/>
        </p:blipFill>
        <p:spPr bwMode="auto">
          <a:xfrm>
            <a:off x="2699792" y="2204864"/>
            <a:ext cx="345638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138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Сколько же сил отдала эта добрая наставница своим воспитанникам…</a:t>
            </a:r>
            <a:endParaRPr lang="ru-RU" sz="1800" b="1" dirty="0"/>
          </a:p>
        </p:txBody>
      </p:sp>
      <p:pic>
        <p:nvPicPr>
          <p:cNvPr id="9218" name="Picture 2" descr="C:\Users\user\Desktop\студия\архив Изо - студии\студийцы\фото для студии\телефон 2009 8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568952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817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435280" cy="1152128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Многие воспитанники Соловьёвой  Инны </a:t>
            </a:r>
            <a:r>
              <a:rPr lang="ru-RU" sz="1800" b="1" dirty="0"/>
              <a:t>С</a:t>
            </a:r>
            <a:r>
              <a:rPr lang="ru-RU" sz="1800" b="1" dirty="0" smtClean="0"/>
              <a:t>тепановны «пошли по её стопам» -</a:t>
            </a:r>
            <a:br>
              <a:rPr lang="ru-RU" sz="1800" b="1" dirty="0" smtClean="0"/>
            </a:br>
            <a:r>
              <a:rPr lang="ru-RU" sz="1800" b="1" dirty="0" smtClean="0"/>
              <a:t> стали педагогами</a:t>
            </a:r>
            <a:endParaRPr lang="ru-RU" sz="1800" b="1" dirty="0"/>
          </a:p>
        </p:txBody>
      </p:sp>
      <p:pic>
        <p:nvPicPr>
          <p:cNvPr id="10242" name="Picture 2" descr="C:\Users\user\Desktop\студия\архив Изо - студии\студийцы\фото для студии\телефон 2009 8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52" y="836712"/>
            <a:ext cx="867645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523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188640"/>
            <a:ext cx="3826768" cy="648072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Сергеев Владимир Алексеевич – супруг Соловьёвой Инны Степановны,</a:t>
            </a:r>
            <a:br>
              <a:rPr lang="ru-RU" sz="3200" dirty="0" smtClean="0"/>
            </a:br>
            <a:r>
              <a:rPr lang="ru-RU" sz="3200" dirty="0" smtClean="0"/>
              <a:t>коллега, единомышленник, надёжная опора, самый близкий и</a:t>
            </a:r>
            <a:br>
              <a:rPr lang="ru-RU" sz="3200" dirty="0" smtClean="0"/>
            </a:br>
            <a:r>
              <a:rPr lang="ru-RU" sz="3200" dirty="0" smtClean="0"/>
              <a:t>заботливый человек разделивший поровну груз педагогической деятельности, житейских проблем и радостей.</a:t>
            </a:r>
            <a:endParaRPr lang="ru-RU" sz="3200" dirty="0"/>
          </a:p>
        </p:txBody>
      </p:sp>
      <p:pic>
        <p:nvPicPr>
          <p:cNvPr id="6146" name="Picture 2" descr="C:\Users\user\Desktop\студия\архив Изо - студии\студийцы\фото для студии\Копия телефон 2009 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60851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918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9951" y="273050"/>
            <a:ext cx="4080521" cy="5460206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Тонкий художественный вкус, моральные качества, глубокая духовность дел и поступков этих замечательных людей достойна восхищения. Большая часть их жизни, творчество и работа </a:t>
            </a:r>
            <a:br>
              <a:rPr lang="ru-RU" sz="2200" dirty="0" smtClean="0"/>
            </a:br>
            <a:r>
              <a:rPr lang="ru-RU" sz="2200" dirty="0" smtClean="0"/>
              <a:t>были связаны с Дворцом </a:t>
            </a:r>
            <a:br>
              <a:rPr lang="ru-RU" sz="2200" dirty="0" smtClean="0"/>
            </a:br>
            <a:r>
              <a:rPr lang="ru-RU" sz="2200" dirty="0" smtClean="0"/>
              <a:t>имени В.П. Чкалова. О них  говорят: «Творческий тандем двух талантов». Влияние этих педагогов на воспитание многих поколений детей, на формирование образовательного пространства трудно переоценить.</a:t>
            </a:r>
            <a:br>
              <a:rPr lang="ru-RU" sz="2200" dirty="0" smtClean="0"/>
            </a:br>
            <a:r>
              <a:rPr lang="ru-RU" sz="2200" dirty="0" smtClean="0"/>
              <a:t>Их сын Сергеев Дмитрий Владимирович тоже полиграфист,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>стал педагогом.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60032" y="5805264"/>
            <a:ext cx="3960440" cy="79208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Портреты членов семьи.</a:t>
            </a:r>
          </a:p>
          <a:p>
            <a:r>
              <a:rPr lang="ru-RU" sz="2000" b="1" dirty="0" smtClean="0"/>
              <a:t>Автор Сергеев В.А.</a:t>
            </a:r>
            <a:endParaRPr lang="ru-RU" sz="2000" b="1" dirty="0"/>
          </a:p>
        </p:txBody>
      </p:sp>
      <p:pic>
        <p:nvPicPr>
          <p:cNvPr id="5" name="Picture 2" descr="C:\Users\user\Desktop\обобщение опыта\фото для презентации\2012-06-03 16.07.3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2"/>
          <a:stretch/>
        </p:blipFill>
        <p:spPr bwMode="auto">
          <a:xfrm>
            <a:off x="179512" y="188640"/>
            <a:ext cx="439248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748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6256" y="404664"/>
            <a:ext cx="1738536" cy="645333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Сын педагогов Дмитрий Сергеев  </a:t>
            </a:r>
            <a:br>
              <a:rPr lang="ru-RU" sz="2400" b="1" dirty="0" smtClean="0"/>
            </a:br>
            <a:r>
              <a:rPr lang="ru-RU" sz="2400" b="1" dirty="0" smtClean="0"/>
              <a:t>с юности был увлечён </a:t>
            </a:r>
            <a:r>
              <a:rPr lang="ru-RU" sz="2400" b="1" dirty="0" smtClean="0"/>
              <a:t>педагоги</a:t>
            </a:r>
            <a:br>
              <a:rPr lang="ru-RU" sz="2400" b="1" dirty="0" smtClean="0"/>
            </a:br>
            <a:r>
              <a:rPr lang="ru-RU" sz="2400" b="1" dirty="0" smtClean="0"/>
              <a:t>ческой </a:t>
            </a:r>
            <a:r>
              <a:rPr lang="ru-RU" sz="2400" b="1" dirty="0" smtClean="0"/>
              <a:t>работой </a:t>
            </a:r>
            <a:endParaRPr lang="ru-RU" sz="2400" b="1" dirty="0"/>
          </a:p>
        </p:txBody>
      </p:sp>
      <p:pic>
        <p:nvPicPr>
          <p:cNvPr id="1026" name="Picture 2" descr="C:\Users\user\Desktop\обобщение опыта\фото для презентации\Безимени-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" b="2564"/>
          <a:stretch/>
        </p:blipFill>
        <p:spPr bwMode="auto">
          <a:xfrm>
            <a:off x="827584" y="291402"/>
            <a:ext cx="5256584" cy="639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683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408712" cy="121014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Полиграфическое образование педагога повлияло на общее направление педагогической программы,</a:t>
            </a:r>
            <a:br>
              <a:rPr lang="ru-RU" sz="2000" b="1" dirty="0" smtClean="0"/>
            </a:br>
            <a:r>
              <a:rPr lang="ru-RU" sz="2000" b="1" dirty="0" smtClean="0"/>
              <a:t> в которой большое внимание уделяется графике, </a:t>
            </a:r>
            <a:br>
              <a:rPr lang="ru-RU" sz="2000" b="1" dirty="0" smtClean="0"/>
            </a:br>
            <a:r>
              <a:rPr lang="ru-RU" sz="2000" b="1" dirty="0" smtClean="0"/>
              <a:t>композиции и иллюстрации.  </a:t>
            </a:r>
            <a:endParaRPr lang="ru-RU" sz="2000" b="1" dirty="0"/>
          </a:p>
        </p:txBody>
      </p:sp>
      <p:pic>
        <p:nvPicPr>
          <p:cNvPr id="5" name="Picture 2" descr="C:\Users\user\Desktop\обобщение опыта\фото для презентации\Рисунок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06242"/>
            <a:ext cx="3888432" cy="519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обобщение опыта\фото для презентации\2012-05-29 14.56.16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1" t="16183" r="16579" b="14136"/>
          <a:stretch/>
        </p:blipFill>
        <p:spPr bwMode="auto">
          <a:xfrm>
            <a:off x="179512" y="116632"/>
            <a:ext cx="2276669" cy="315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обобщение опыта\фото для презентации\2012-05-29 14.32.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t="3257" r="4578" b="7651"/>
          <a:stretch/>
        </p:blipFill>
        <p:spPr bwMode="auto">
          <a:xfrm>
            <a:off x="1115616" y="2852936"/>
            <a:ext cx="3564295" cy="374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114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user\Desktop\студия\архив Изо - студии\студийцы\фото для студии\телефон 2009 141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t="5323" r="8317" b="5960"/>
          <a:stretch/>
        </p:blipFill>
        <p:spPr bwMode="auto">
          <a:xfrm rot="5400000">
            <a:off x="3920441" y="1697326"/>
            <a:ext cx="4975524" cy="48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студия\архив Изо - студии\студийцы\фото для студии\телефон 2009 14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t="25202" r="4218" b="34157"/>
          <a:stretch/>
        </p:blipFill>
        <p:spPr bwMode="auto">
          <a:xfrm>
            <a:off x="251520" y="209550"/>
            <a:ext cx="8568951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251520" y="1600208"/>
            <a:ext cx="3816423" cy="500667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Поразительное врождённое чувство колорита  и  педагогический талант позволили Инне Степановне разрабатывать интересные задания по цветоведенью, с помощью которых доступно, понятно и наглядно объяснялись сложные темы.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18428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На ретроспективной выставке студии, посвящённой памяти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 </a:t>
            </a:r>
            <a:r>
              <a:rPr lang="ru-RU" sz="3200" b="1" dirty="0"/>
              <a:t>Сергеева В.А. и Соловьёвой И. С.</a:t>
            </a:r>
          </a:p>
        </p:txBody>
      </p:sp>
      <p:pic>
        <p:nvPicPr>
          <p:cNvPr id="5122" name="Picture 2" descr="C:\Users\user\Desktop\для презентации\IMG_09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8092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506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72400" cy="115212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Студийцы - педагоги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24744"/>
            <a:ext cx="9144000" cy="5733256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r>
              <a:rPr lang="ru-RU" sz="14400" b="1" i="1" dirty="0" smtClean="0">
                <a:solidFill>
                  <a:srgbClr val="FF0000"/>
                </a:solidFill>
              </a:rPr>
              <a:t>Соловьёва Инна Степановна </a:t>
            </a:r>
          </a:p>
          <a:p>
            <a:pPr hangingPunct="0"/>
            <a:r>
              <a:rPr lang="ru-RU" sz="11200" dirty="0" smtClean="0">
                <a:solidFill>
                  <a:schemeClr val="tx1"/>
                </a:solidFill>
              </a:rPr>
              <a:t>Художник-график</a:t>
            </a:r>
            <a:endParaRPr lang="ru-RU" sz="11200" dirty="0">
              <a:solidFill>
                <a:schemeClr val="tx1"/>
              </a:solidFill>
            </a:endParaRPr>
          </a:p>
          <a:p>
            <a:pPr hangingPunct="0"/>
            <a:r>
              <a:rPr lang="ru-RU" sz="11200" dirty="0">
                <a:solidFill>
                  <a:schemeClr val="tx1"/>
                </a:solidFill>
              </a:rPr>
              <a:t>Заслуженный учитель РФ</a:t>
            </a:r>
          </a:p>
          <a:p>
            <a:pPr hangingPunct="0"/>
            <a:r>
              <a:rPr lang="ru-RU" sz="11200" dirty="0">
                <a:solidFill>
                  <a:schemeClr val="tx1"/>
                </a:solidFill>
              </a:rPr>
              <a:t>Отличник народного просвещения РСФСР</a:t>
            </a:r>
          </a:p>
          <a:p>
            <a:pPr hangingPunct="0"/>
            <a:r>
              <a:rPr lang="ru-RU" sz="11200" dirty="0">
                <a:solidFill>
                  <a:schemeClr val="tx1"/>
                </a:solidFill>
              </a:rPr>
              <a:t>Руководитель образцового коллектива</a:t>
            </a:r>
          </a:p>
          <a:p>
            <a:pPr hangingPunct="0"/>
            <a:r>
              <a:rPr lang="ru-RU" sz="11200" dirty="0">
                <a:solidFill>
                  <a:schemeClr val="tx1"/>
                </a:solidFill>
              </a:rPr>
              <a:t>Педагог дополнительного образования изостудии</a:t>
            </a:r>
          </a:p>
          <a:p>
            <a:pPr hangingPunct="0"/>
            <a:r>
              <a:rPr lang="ru-RU" sz="11200" dirty="0">
                <a:solidFill>
                  <a:schemeClr val="tx1"/>
                </a:solidFill>
              </a:rPr>
              <a:t>Дворца </a:t>
            </a:r>
            <a:r>
              <a:rPr lang="ru-RU" sz="11200" dirty="0" smtClean="0">
                <a:solidFill>
                  <a:schemeClr val="tx1"/>
                </a:solidFill>
              </a:rPr>
              <a:t>детского </a:t>
            </a:r>
            <a:r>
              <a:rPr lang="ru-RU" sz="11200" dirty="0">
                <a:solidFill>
                  <a:schemeClr val="tx1"/>
                </a:solidFill>
              </a:rPr>
              <a:t>творчества имени </a:t>
            </a:r>
            <a:r>
              <a:rPr lang="ru-RU" sz="11200" dirty="0" smtClean="0">
                <a:solidFill>
                  <a:schemeClr val="tx1"/>
                </a:solidFill>
              </a:rPr>
              <a:t> В. П. Чкалова</a:t>
            </a:r>
            <a:endParaRPr lang="ru-RU" sz="11200" dirty="0">
              <a:solidFill>
                <a:schemeClr val="tx1"/>
              </a:solidFill>
            </a:endParaRPr>
          </a:p>
          <a:p>
            <a:pPr hangingPunct="0"/>
            <a:r>
              <a:rPr lang="ru-RU" sz="11200" dirty="0">
                <a:solidFill>
                  <a:schemeClr val="tx1"/>
                </a:solidFill>
              </a:rPr>
              <a:t>Главный эксперт по ИЗО в областной квалификационной комиссии по присвоению высшей категории</a:t>
            </a:r>
          </a:p>
          <a:p>
            <a:pPr hangingPunct="0"/>
            <a:r>
              <a:rPr lang="ru-RU" sz="11200" dirty="0">
                <a:solidFill>
                  <a:schemeClr val="tx1"/>
                </a:solidFill>
              </a:rPr>
              <a:t>Призер Областного конкурса авторских программ дополнительного образования</a:t>
            </a:r>
          </a:p>
          <a:p>
            <a:pPr hangingPunct="0"/>
            <a:r>
              <a:rPr lang="ru-RU" sz="11200" b="1" dirty="0">
                <a:solidFill>
                  <a:schemeClr val="tx1"/>
                </a:solidFill>
              </a:rPr>
              <a:t> </a:t>
            </a:r>
            <a:endParaRPr lang="ru-RU" sz="11200" dirty="0">
              <a:solidFill>
                <a:schemeClr val="tx1"/>
              </a:solidFill>
            </a:endParaRPr>
          </a:p>
          <a:p>
            <a:endParaRPr lang="ru-RU" sz="7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34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3200" dirty="0" smtClean="0"/>
              <a:t>Юные студийцы на выставке работ Сергеева В.А. и Соловьёвой И. С.</a:t>
            </a:r>
            <a:endParaRPr lang="ru-RU" sz="3200" dirty="0"/>
          </a:p>
        </p:txBody>
      </p:sp>
      <p:pic>
        <p:nvPicPr>
          <p:cNvPr id="2050" name="Picture 2" descr="C:\Users\user\Desktop\для презентации\IMG_93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352928" cy="506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581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858218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Соловьёва     Инна     Степановна</a:t>
            </a:r>
            <a:endParaRPr lang="ru-RU" dirty="0"/>
          </a:p>
        </p:txBody>
      </p:sp>
      <p:pic>
        <p:nvPicPr>
          <p:cNvPr id="5" name="Picture 2" descr="C:\Users\user\Desktop\студия\архив Изо - студии\студийцы\фото для студии\телефон 2009 1417 - копия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8277" r="-1" b="9289"/>
          <a:stretch/>
        </p:blipFill>
        <p:spPr bwMode="auto">
          <a:xfrm rot="16200000">
            <a:off x="4824028" y="2672916"/>
            <a:ext cx="439248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Image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936938" cy="624129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495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42421" cy="142775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Послевоенное детство жизненные трудности, не стали помехой широкому дополнительному образованию.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276872"/>
            <a:ext cx="5111750" cy="384929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008313" cy="4968552"/>
          </a:xfrm>
        </p:spPr>
        <p:txBody>
          <a:bodyPr>
            <a:normAutofit/>
          </a:bodyPr>
          <a:lstStyle/>
          <a:p>
            <a:endParaRPr lang="ru-RU" sz="18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800" b="1" i="1" dirty="0" smtClean="0"/>
              <a:t>Библиотека. </a:t>
            </a:r>
          </a:p>
          <a:p>
            <a:r>
              <a:rPr lang="ru-RU" sz="1800" b="1" i="1" dirty="0" smtClean="0"/>
              <a:t>Музыкальная школа -  класс виолончели.</a:t>
            </a:r>
          </a:p>
          <a:p>
            <a:r>
              <a:rPr lang="ru-RU" sz="1800" b="1" i="1" dirty="0" smtClean="0"/>
              <a:t>Стадион «Динамо» – фехтование, катание на коньках.</a:t>
            </a:r>
          </a:p>
          <a:p>
            <a:r>
              <a:rPr lang="ru-RU" sz="1800" b="1" i="1" dirty="0" smtClean="0"/>
              <a:t>Дворец пионеров – </a:t>
            </a:r>
          </a:p>
          <a:p>
            <a:r>
              <a:rPr lang="ru-RU" sz="1800" b="1" i="1" dirty="0" smtClean="0"/>
              <a:t>театральный кружок,</a:t>
            </a:r>
          </a:p>
          <a:p>
            <a:r>
              <a:rPr lang="ru-RU" sz="1800" b="1" i="1" dirty="0" smtClean="0"/>
              <a:t>Хореография,</a:t>
            </a:r>
          </a:p>
          <a:p>
            <a:r>
              <a:rPr lang="ru-RU" sz="1800" b="1" i="1" dirty="0"/>
              <a:t>и</a:t>
            </a:r>
            <a:r>
              <a:rPr lang="ru-RU" sz="1800" b="1" i="1" dirty="0" smtClean="0"/>
              <a:t>зостудия.</a:t>
            </a:r>
          </a:p>
          <a:p>
            <a:r>
              <a:rPr lang="ru-RU" sz="1800" b="1" i="1" dirty="0" smtClean="0"/>
              <a:t>Это далеко не полный список увлечений юной пионерки. </a:t>
            </a:r>
            <a:endParaRPr lang="ru-RU" sz="18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14" y="2060848"/>
            <a:ext cx="5596407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97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676456" cy="6858000"/>
          </a:xfrm>
        </p:spPr>
        <p:txBody>
          <a:bodyPr>
            <a:normAutofit fontScale="90000"/>
          </a:bodyPr>
          <a:lstStyle/>
          <a:p>
            <a:pPr lvl="0" algn="l">
              <a:spcBef>
                <a:spcPct val="20000"/>
              </a:spcBef>
            </a:pPr>
            <a:r>
              <a:rPr lang="ru-RU" sz="1100" b="1" dirty="0">
                <a:solidFill>
                  <a:prstClr val="black"/>
                </a:solidFill>
              </a:rPr>
              <a:t/>
            </a:r>
            <a:br>
              <a:rPr lang="ru-RU" sz="1100" b="1" dirty="0">
                <a:solidFill>
                  <a:prstClr val="black"/>
                </a:solidFill>
              </a:rPr>
            </a:br>
            <a:r>
              <a:rPr lang="ru-RU" sz="3600" b="1" dirty="0">
                <a:solidFill>
                  <a:srgbClr val="4F81BD">
                    <a:lumMod val="75000"/>
                  </a:srgbClr>
                </a:solidFill>
              </a:rPr>
              <a:t>Время взросления и становления </a:t>
            </a:r>
            <a:r>
              <a:rPr lang="ru-RU" sz="2000" b="1" dirty="0" smtClean="0">
                <a:solidFill>
                  <a:srgbClr val="4F81BD">
                    <a:lumMod val="75000"/>
                  </a:srgbClr>
                </a:solidFill>
              </a:rPr>
              <a:t/>
            </a:r>
            <a:br>
              <a:rPr lang="ru-RU" sz="2000" b="1" dirty="0" smtClean="0">
                <a:solidFill>
                  <a:srgbClr val="4F81BD">
                    <a:lumMod val="75000"/>
                  </a:srgbClr>
                </a:solidFill>
              </a:rPr>
            </a:br>
            <a:r>
              <a:rPr lang="ru-RU" sz="2000" b="1" dirty="0" smtClean="0">
                <a:solidFill>
                  <a:srgbClr val="4F81BD">
                    <a:lumMod val="75000"/>
                  </a:srgbClr>
                </a:solidFill>
              </a:rPr>
              <a:t/>
            </a:r>
            <a:br>
              <a:rPr lang="ru-RU" sz="2000" b="1" dirty="0" smtClean="0">
                <a:solidFill>
                  <a:srgbClr val="4F81BD">
                    <a:lumMod val="75000"/>
                  </a:srgbClr>
                </a:solidFill>
              </a:rPr>
            </a:br>
            <a:r>
              <a:rPr lang="ru-RU" sz="1800" b="1" kern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1961г</a:t>
            </a: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 Выпускница ИЗО-студии Дворца пионеров </a:t>
            </a:r>
            <a:r>
              <a:rPr lang="ru-RU" sz="1800" b="1" kern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им. </a:t>
            </a: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В. П. Чкалова (ученица Суслова Е.Д.)  </a:t>
            </a:r>
            <a: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800" b="1" kern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1963-1964 </a:t>
            </a: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Горьковское художественное училище</a:t>
            </a:r>
            <a: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800" b="1" kern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1964-1968 </a:t>
            </a: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переведена в Ярославское художественное училище</a:t>
            </a:r>
            <a: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  </a:t>
            </a:r>
            <a: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1968 руководитель ИЗО-студии Дворца пионеров имени В. П. Чкалова после окончания Ярославского художественного училища</a:t>
            </a:r>
            <a: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1970г. – 1975г. Московский полиграфический институт</a:t>
            </a:r>
            <a:r>
              <a:rPr lang="ru-RU" sz="1800" b="1" kern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   </a:t>
            </a: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факультет           художественно-технического оформления печатной продукции.</a:t>
            </a:r>
            <a:b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Специальность -  художник-график.</a:t>
            </a:r>
            <a: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b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1975г. -2011г.педагог дополнительного образования ИЗО -студии Дворца детского </a:t>
            </a:r>
            <a:r>
              <a:rPr lang="ru-RU" sz="1800" b="1" kern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творчества имени </a:t>
            </a: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В. П. Чкалова </a:t>
            </a:r>
            <a: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8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800" b="1" kern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Педагог </a:t>
            </a: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высшей категории</a:t>
            </a:r>
            <a: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800" b="1" kern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Отличник </a:t>
            </a: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народного просвещения РСФСР</a:t>
            </a:r>
            <a: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Заслуженный учитель РФ</a:t>
            </a:r>
            <a:r>
              <a:rPr lang="ru-RU" sz="18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800" b="1" kern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Руководитель </a:t>
            </a: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образцового коллектива</a:t>
            </a:r>
            <a: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8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800" b="1" kern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Инна </a:t>
            </a: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Степановна выросла во Дворце и всю жизнь посвятила работе с детьми.</a:t>
            </a:r>
            <a: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089460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342900" lvl="0" indent="-342900" hangingPunct="0">
              <a:lnSpc>
                <a:spcPct val="115000"/>
              </a:lnSpc>
              <a:spcBef>
                <a:spcPct val="20000"/>
              </a:spcBef>
            </a:pPr>
            <a:r>
              <a:rPr lang="ru-RU" sz="2800" b="1" kern="140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Инна </a:t>
            </a:r>
            <a:r>
              <a:rPr lang="ru-RU" sz="2800" b="1" kern="14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Степановна - великолепный </a:t>
            </a:r>
            <a:r>
              <a:rPr lang="ru-RU" sz="2800" b="1" kern="140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художник-график</a:t>
            </a:r>
            <a:r>
              <a:rPr lang="ru-RU" sz="2400" kern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400" kern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200" kern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200" kern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kern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Она оформляла книги, создала серию уникальных гравюр. Инна Степановна тонко чувствовала натуру и умело находила форму и ритм для выражения. Она могла быть интуитивным и прозорливым художником одновременно, а главное, смелым, импульсивным. Ее индивидуальность проявлялась во всем. </a:t>
            </a:r>
            <a: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8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Инна Степановна - великий и мудрый педагог. Самым главным делом ее жизни стала ИЗО-студия. Она никогда не шла стандартным путем и создала свою школу, из которой вышло не одно поколение интересных и творческих выпускников разных профессий: художники-графики, архитекторы, декораторы, реставраторы, педагоги, художники театра, дизайнеры и много еще профессий, на выбор которых влияние такого сильного педагога было определяющим. Инна Степановна обладала способностью видеть в каждом ребенке творческий потенциал, и очень рада была узнать, что кто-то из ее учеников в сфере творческих профессий превзошел своего учителя.                          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721769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342900" lvl="0" indent="-342900" hangingPunct="0">
              <a:lnSpc>
                <a:spcPct val="115000"/>
              </a:lnSpc>
              <a:spcBef>
                <a:spcPct val="20000"/>
              </a:spcBef>
            </a:pPr>
            <a:r>
              <a:rPr lang="ru-RU" sz="2400" b="1" kern="1400" dirty="0">
                <a:solidFill>
                  <a:schemeClr val="accent1"/>
                </a:solidFill>
                <a:latin typeface="Times New Roman"/>
                <a:ea typeface="Calibri"/>
                <a:cs typeface="Times New Roman"/>
              </a:rPr>
              <a:t>Инна Степановна - воплощение искренности в искусстве и </a:t>
            </a:r>
            <a:r>
              <a:rPr lang="ru-RU" sz="2400" b="1" kern="1400" dirty="0" smtClean="0">
                <a:solidFill>
                  <a:schemeClr val="accent1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400" b="1" kern="1400" dirty="0" smtClean="0">
                <a:solidFill>
                  <a:schemeClr val="accent1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400" b="1" kern="1400" dirty="0" smtClean="0">
                <a:solidFill>
                  <a:schemeClr val="accent1"/>
                </a:solidFill>
                <a:latin typeface="Times New Roman"/>
                <a:ea typeface="Calibri"/>
                <a:cs typeface="Times New Roman"/>
              </a:rPr>
              <a:t>в </a:t>
            </a:r>
            <a:r>
              <a:rPr lang="ru-RU" sz="2400" b="1" kern="1400" dirty="0">
                <a:solidFill>
                  <a:schemeClr val="accent1"/>
                </a:solidFill>
                <a:latin typeface="Times New Roman"/>
                <a:ea typeface="Calibri"/>
                <a:cs typeface="Times New Roman"/>
              </a:rPr>
              <a:t>детях- своих учениках, которым выпала счастливая возможность прикоснуться к этому удивительному источнику мудрости, добра, выразительности, искренности, творчества.</a:t>
            </a:r>
            <a:r>
              <a:rPr lang="ru-RU" sz="2400" b="1" dirty="0">
                <a:solidFill>
                  <a:srgbClr val="7030A0"/>
                </a:solidFill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srgbClr val="7030A0"/>
                </a:solidFill>
                <a:ea typeface="Calibri"/>
                <a:cs typeface="Times New Roman"/>
              </a:rPr>
            </a:br>
            <a:r>
              <a:rPr lang="ru-RU" sz="2400" kern="14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2400" dirty="0">
                <a:solidFill>
                  <a:srgbClr val="C00000"/>
                </a:solidFill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srgbClr val="C00000"/>
                </a:solidFill>
                <a:ea typeface="Calibri"/>
                <a:cs typeface="Times New Roman"/>
              </a:rPr>
            </a:br>
            <a:r>
              <a:rPr lang="ru-RU" sz="1600" b="1" kern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Методические </a:t>
            </a:r>
            <a:r>
              <a:rPr lang="ru-RU" sz="16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разработки, авторская программа - все было подчинено интересам студии, и результат - множество Международных выставок в Португалии, США, Чехии, Японии и других странах. Более двухсот учеников после окончания студии продолжили художественное образование и стали успешны в своей профессиональной деятельности, но главным всегда оставалось воспитание человека нравственного, </a:t>
            </a:r>
            <a:br>
              <a:rPr lang="ru-RU" sz="16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искреннего в своих проявлениях (без этого невозможно творчество в любой </a:t>
            </a:r>
            <a:br>
              <a:rPr lang="ru-RU" sz="16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сфере деятельности) и, самое главное, неравнодушного к окружающему миру. Инна Степановна учила решать жизненные задачи, мыслить нестандартно, уметь добывать нужную информацию и пользоваться ею, выделять главное и второстепенное. Она участвовала в жизни каждого своего ученика. </a:t>
            </a:r>
            <a:r>
              <a:rPr lang="ru-RU" sz="1600" b="1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600" b="1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600" b="1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Как художник, Инна Степановна во многом раскрылась и в детях, в их творческих работах, направляя каждого идти своим путем, избегая повторов и однообразия. Большая заслуга художника-педагога в том, чтобы работы учеников были разными, и каждый нашел свою выразительность, проявив искренность, без которой невозможно настоящее искусство. </a:t>
            </a:r>
            <a:r>
              <a:rPr lang="ru-RU" sz="1600" b="1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600" b="1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600" kern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36683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Занятие в студии изобразительного искусства ведёт педагог Суслов Евгений Дмитриевич </a:t>
            </a:r>
            <a:br>
              <a:rPr lang="ru-RU" sz="3200" dirty="0" smtClean="0"/>
            </a:br>
            <a:r>
              <a:rPr lang="ru-RU" sz="2200" dirty="0" smtClean="0"/>
              <a:t>(Инна Степановна в центре)</a:t>
            </a:r>
            <a:endParaRPr lang="ru-RU" sz="2200" dirty="0"/>
          </a:p>
        </p:txBody>
      </p:sp>
      <p:pic>
        <p:nvPicPr>
          <p:cNvPr id="3074" name="Picture 2" descr="C:\Users\user\Desktop\для презентации\ИннаСтепановна в ИЗО-студии 1958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35292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29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197768"/>
            <a:ext cx="8229600" cy="1143000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>Будучи творческим человеком, «Генератором идей», Инна Степановна к разработке заданий, </a:t>
            </a:r>
            <a:r>
              <a:rPr lang="ru-RU" sz="1600" b="1" dirty="0"/>
              <a:t>к проведению </a:t>
            </a:r>
            <a:r>
              <a:rPr lang="ru-RU" sz="1600" b="1" dirty="0" smtClean="0"/>
              <a:t>занятий </a:t>
            </a:r>
            <a:r>
              <a:rPr lang="ru-RU" sz="1600" b="1" dirty="0"/>
              <a:t>всегда </a:t>
            </a:r>
            <a:r>
              <a:rPr lang="ru-RU" sz="1600" b="1" dirty="0" smtClean="0"/>
              <a:t>подходила серьёзно, наверное поэтому они всегда были интересными, наполненными особой атмосферой, часто веселыми и всегда продуктивными. Мы уходили «Заряженными».</a:t>
            </a:r>
            <a:endParaRPr lang="ru-RU" sz="1600" b="1" dirty="0"/>
          </a:p>
        </p:txBody>
      </p:sp>
      <p:pic>
        <p:nvPicPr>
          <p:cNvPr id="15362" name="Picture 2" descr="C:\Users\user\Desktop\для презентации\студийцы_занятия_соврем фото\Безимени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20891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4047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340</Words>
  <Application>Microsoft Office PowerPoint</Application>
  <PresentationFormat>Экран (4:3)</PresentationFormat>
  <Paragraphs>43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ИЗО-студия Дворца детского и юношеского творчества имени В. П. Чкалова</vt:lpstr>
      <vt:lpstr>Студийцы - педагоги</vt:lpstr>
      <vt:lpstr>Соловьёва     Инна     Степановна</vt:lpstr>
      <vt:lpstr>Послевоенное детство жизненные трудности, не стали помехой широкому дополнительному образованию.</vt:lpstr>
      <vt:lpstr> Время взросления и становления   1961г. Выпускница ИЗО-студии Дворца пионеров им. В. П. Чкалова (ученица Суслова Е.Д.)   1963-1964 Горьковское художественное училище 1964-1968 переведена в Ярославское художественное училище                1968 руководитель ИЗО-студии Дворца пионеров имени В. П. Чкалова после окончания Ярославского художественного училища   1970г. – 1975г. Московский полиграфический институт,    факультет           художественно-технического оформления печатной продукции. Специальность -  художник-график.   1975г. -2011г.педагог дополнительного образования ИЗО -студии Дворца детского творчества имени В. П. Чкалова   Педагог высшей категории Отличник народного просвещения РСФСР Заслуженный учитель РФ Руководитель образцового коллектива  Инна Степановна выросла во Дворце и всю жизнь посвятила работе с детьми.   </vt:lpstr>
      <vt:lpstr>Инна Степановна - великолепный художник-график   Она оформляла книги, создала серию уникальных гравюр. Инна Степановна тонко чувствовала натуру и умело находила форму и ритм для выражения. Она могла быть интуитивным и прозорливым художником одновременно, а главное, смелым, импульсивным. Ее индивидуальность проявлялась во всем.    Инна Степановна - великий и мудрый педагог. Самым главным делом ее жизни стала ИЗО-студия. Она никогда не шла стандартным путем и создала свою школу, из которой вышло не одно поколение интересных и творческих выпускников разных профессий: художники-графики, архитекторы, декораторы, реставраторы, педагоги, художники театра, дизайнеры и много еще профессий, на выбор которых влияние такого сильного педагога было определяющим. Инна Степановна обладала способностью видеть в каждом ребенке творческий потенциал, и очень рада была узнать, что кто-то из ее учеников в сфере творческих профессий превзошел своего учителя.                          </vt:lpstr>
      <vt:lpstr>Инна Степановна - воплощение искренности в искусстве и  в детях- своих учениках, которым выпала счастливая возможность прикоснуться к этому удивительному источнику мудрости, добра, выразительности, искренности, творчества.   Методические разработки, авторская программа - все было подчинено интересам студии, и результат - множество Международных выставок в Португалии, США, Чехии, Японии и других странах. Более двухсот учеников после окончания студии продолжили художественное образование и стали успешны в своей профессиональной деятельности, но главным всегда оставалось воспитание человека нравственного,  искреннего в своих проявлениях (без этого невозможно творчество в любой  сфере деятельности) и, самое главное, неравнодушного к окружающему миру. Инна Степановна учила решать жизненные задачи, мыслить нестандартно, уметь добывать нужную информацию и пользоваться ею, выделять главное и второстепенное. Она участвовала в жизни каждого своего ученика.  Как художник, Инна Степановна во многом раскрылась и в детях, в их творческих работах, направляя каждого идти своим путем, избегая повторов и однообразия. Большая заслуга художника-педагога в том, чтобы работы учеников были разными, и каждый нашел свою выразительность, проявив искренность, без которой невозможно настоящее искусство.    </vt:lpstr>
      <vt:lpstr>Занятие в студии изобразительного искусства ведёт педагог Суслов Евгений Дмитриевич  (Инна Степановна в центре)</vt:lpstr>
      <vt:lpstr>Будучи творческим человеком, «Генератором идей», Инна Степановна к разработке заданий, к проведению занятий всегда подходила серьёзно, наверное поэтому они всегда были интересными, наполненными особой атмосферой, часто веселыми и всегда продуктивными. Мы уходили «Заряженными».</vt:lpstr>
      <vt:lpstr> Замечательный педагог, умела  критику преподать так, что сразу становились видны ошибки, а осознание их нелепости вызывало смех их автора.  Так по- доброму могла критиковать только она.</vt:lpstr>
      <vt:lpstr>Инна Степановна всегда разрабатывала новые интересные задания,  после общения с «педагогом от бога», учеников не оставляло желание исследовать и творить, создавать что-то прекрасное.</vt:lpstr>
      <vt:lpstr>Сколько же сил отдала эта добрая наставница своим воспитанникам…</vt:lpstr>
      <vt:lpstr>Многие воспитанники Соловьёвой  Инны Степановны «пошли по её стопам» -  стали педагогами</vt:lpstr>
      <vt:lpstr>Сергеев Владимир Алексеевич – супруг Соловьёвой Инны Степановны, коллега, единомышленник, надёжная опора, самый близкий и заботливый человек разделивший поровну груз педагогической деятельности, житейских проблем и радостей.</vt:lpstr>
      <vt:lpstr>Тонкий художественный вкус, моральные качества, глубокая духовность дел и поступков этих замечательных людей достойна восхищения. Большая часть их жизни, творчество и работа  были связаны с Дворцом  имени В.П. Чкалова. О них  говорят: «Творческий тандем двух талантов». Влияние этих педагогов на воспитание многих поколений детей, на формирование образовательного пространства трудно переоценить. Их сын Сергеев Дмитрий Владимирович тоже полиграфист, стал педагогом.</vt:lpstr>
      <vt:lpstr>Сын педагогов Дмитрий Сергеев   с юности был увлечён педагоги ческой работой </vt:lpstr>
      <vt:lpstr>Полиграфическое образование педагога повлияло на общее направление педагогической программы,  в которой большое внимание уделяется графике,  композиции и иллюстрации.  </vt:lpstr>
      <vt:lpstr>Презентация PowerPoint</vt:lpstr>
      <vt:lpstr>На ретроспективной выставке студии, посвящённой памяти  Сергеева В.А. и Соловьёвой И. С.</vt:lpstr>
      <vt:lpstr>Юные студийцы на выставке работ Сергеева В.А. и Соловьёвой И. С.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Студийцы </dc:title>
  <dc:creator>user</dc:creator>
  <cp:lastModifiedBy>user</cp:lastModifiedBy>
  <cp:revision>50</cp:revision>
  <cp:lastPrinted>2015-04-26T12:47:51Z</cp:lastPrinted>
  <dcterms:created xsi:type="dcterms:W3CDTF">2015-04-17T09:15:00Z</dcterms:created>
  <dcterms:modified xsi:type="dcterms:W3CDTF">2015-05-17T12:29:50Z</dcterms:modified>
</cp:coreProperties>
</file>