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628800"/>
            <a:ext cx="6696744" cy="3888432"/>
          </a:xfrm>
        </p:spPr>
        <p:txBody>
          <a:bodyPr>
            <a:normAutofit fontScale="85000" lnSpcReduction="10000"/>
          </a:bodyPr>
          <a:lstStyle/>
          <a:p>
            <a:endParaRPr lang="ru-RU" sz="3600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ru-RU" sz="3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sz="38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Решение педагогических ситуаций</a:t>
            </a:r>
          </a:p>
          <a:p>
            <a:endParaRPr lang="ru-RU" altLang="ru-RU" b="1" dirty="0" smtClean="0">
              <a:latin typeface="Garamond" pitchFamily="18" charset="0"/>
            </a:endParaRPr>
          </a:p>
          <a:p>
            <a:endParaRPr lang="ru-RU" altLang="ru-RU" sz="18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altLang="ru-RU" sz="1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altLang="ru-RU" sz="1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altLang="ru-RU" sz="18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altLang="ru-RU" sz="1800" dirty="0" smtClean="0">
                <a:ea typeface="Batang" panose="02030600000101010101" pitchFamily="18" charset="-127"/>
                <a:cs typeface="Arial Unicode MS" panose="020B0604020202020204" pitchFamily="34" charset="-128"/>
              </a:rPr>
              <a:t>(</a:t>
            </a:r>
            <a:r>
              <a:rPr lang="ru-RU" altLang="ru-RU" sz="1800" dirty="0">
                <a:ea typeface="Batang" panose="02030600000101010101" pitchFamily="18" charset="-127"/>
                <a:cs typeface="Arial Unicode MS" panose="020B0604020202020204" pitchFamily="34" charset="-128"/>
              </a:rPr>
              <a:t>на основе материалов </a:t>
            </a:r>
            <a:r>
              <a:rPr lang="ru-RU" altLang="ru-RU" sz="1800" dirty="0" smtClean="0">
                <a:ea typeface="Batang" panose="02030600000101010101" pitchFamily="18" charset="-127"/>
                <a:cs typeface="Arial Unicode MS" panose="020B0604020202020204" pitchFamily="34" charset="-128"/>
              </a:rPr>
              <a:t>«Методики </a:t>
            </a:r>
            <a:r>
              <a:rPr lang="ru-RU" altLang="ru-RU" sz="1800" dirty="0">
                <a:ea typeface="Batang" panose="02030600000101010101" pitchFamily="18" charset="-127"/>
                <a:cs typeface="Arial Unicode MS" panose="020B0604020202020204" pitchFamily="34" charset="-128"/>
              </a:rPr>
              <a:t>оценки уровня квалификации педагогических </a:t>
            </a:r>
            <a:r>
              <a:rPr lang="ru-RU" altLang="ru-RU" sz="1800" dirty="0" smtClean="0">
                <a:ea typeface="Batang" panose="02030600000101010101" pitchFamily="18" charset="-127"/>
                <a:cs typeface="Arial Unicode MS" panose="020B0604020202020204" pitchFamily="34" charset="-128"/>
              </a:rPr>
              <a:t>работников» под </a:t>
            </a:r>
            <a:r>
              <a:rPr lang="ru-RU" altLang="ru-RU" sz="1800" dirty="0">
                <a:ea typeface="Batang" panose="02030600000101010101" pitchFamily="18" charset="-127"/>
                <a:cs typeface="Arial Unicode MS" panose="020B0604020202020204" pitchFamily="34" charset="-128"/>
              </a:rPr>
              <a:t>ред. </a:t>
            </a:r>
            <a:r>
              <a:rPr lang="ru-RU" altLang="ru-RU" sz="1800" dirty="0" err="1" smtClean="0">
                <a:ea typeface="Batang" panose="02030600000101010101" pitchFamily="18" charset="-127"/>
                <a:cs typeface="Arial Unicode MS" panose="020B0604020202020204" pitchFamily="34" charset="-128"/>
              </a:rPr>
              <a:t>В.Д.Шадрикова,И.В.Кузнецовой</a:t>
            </a:r>
            <a:r>
              <a:rPr lang="ru-RU" altLang="ru-RU" sz="1800" dirty="0" smtClean="0">
                <a:ea typeface="Batang" panose="02030600000101010101" pitchFamily="18" charset="-127"/>
                <a:cs typeface="Arial Unicode MS" panose="020B0604020202020204" pitchFamily="34" charset="-128"/>
              </a:rPr>
              <a:t>)</a:t>
            </a:r>
            <a:endParaRPr lang="ru-RU" altLang="ru-RU" sz="1800" dirty="0">
              <a:ea typeface="Batang" panose="02030600000101010101" pitchFamily="18" charset="-127"/>
              <a:cs typeface="Arial Unicode MS" panose="020B0604020202020204" pitchFamily="34" charset="-128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7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416824" cy="1202485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Требуемые умения </a:t>
            </a:r>
            <a:br>
              <a:rPr lang="ru-RU" altLang="ru-RU" sz="2800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altLang="ru-RU" sz="2800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для решения педагогических ситуаций</a:t>
            </a:r>
            <a:endParaRPr lang="ru-RU" sz="2800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060848"/>
            <a:ext cx="6565344" cy="390203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altLang="ru-RU" dirty="0"/>
              <a:t>умение оперативно сориентироваться в ситуации и причинах ее возникновения; </a:t>
            </a:r>
          </a:p>
          <a:p>
            <a:pPr algn="ctr"/>
            <a:r>
              <a:rPr lang="ru-RU" altLang="ru-RU" dirty="0"/>
              <a:t>умение выбрать обоснованный ориентир для выстраивания собственного поведения, </a:t>
            </a:r>
          </a:p>
          <a:p>
            <a:pPr algn="ctr"/>
            <a:r>
              <a:rPr lang="ru-RU" altLang="ru-RU" dirty="0"/>
              <a:t>умение поставить и реализовать педагогические цели и задачи в различных, даже неожиданных ситуациях; </a:t>
            </a:r>
          </a:p>
          <a:p>
            <a:pPr algn="ctr"/>
            <a:r>
              <a:rPr lang="ru-RU" altLang="ru-RU" dirty="0"/>
              <a:t>умение учитывать особенности обучающихся; </a:t>
            </a:r>
          </a:p>
          <a:p>
            <a:pPr algn="ctr"/>
            <a:r>
              <a:rPr lang="ru-RU" altLang="ru-RU" dirty="0"/>
              <a:t>умение выработать и реализовать способ педагогического воздействия для разрешения сложившейся ситуации; </a:t>
            </a:r>
          </a:p>
          <a:p>
            <a:pPr algn="ctr"/>
            <a:r>
              <a:rPr lang="ru-RU" altLang="ru-RU" dirty="0"/>
              <a:t>умение предвидеть результаты воздействия.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7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70331"/>
            <a:ext cx="6965245" cy="1202485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Антипедагогический вариант</a:t>
            </a:r>
            <a:endParaRPr lang="ru-RU" sz="3200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11560" y="1535507"/>
            <a:ext cx="3959225" cy="46815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000" dirty="0" smtClean="0"/>
              <a:t>  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600" dirty="0" smtClean="0"/>
              <a:t>Вариант решения, при котором проявляющиеся </a:t>
            </a:r>
            <a:r>
              <a:rPr lang="ru-RU" altLang="ru-RU" sz="1600" b="1" dirty="0" smtClean="0"/>
              <a:t>трудности и проблемы</a:t>
            </a:r>
            <a:r>
              <a:rPr lang="ru-RU" altLang="ru-RU" sz="1600" dirty="0" smtClean="0"/>
              <a:t> обучающихся (нарушение дисциплины, асоциальность, противодействие, конфликтность и т.д.) </a:t>
            </a:r>
            <a:r>
              <a:rPr lang="ru-RU" altLang="ru-RU" sz="1600" b="1" dirty="0" smtClean="0"/>
              <a:t>усилятся.</a:t>
            </a:r>
            <a:r>
              <a:rPr lang="ru-RU" altLang="ru-RU" sz="1600" dirty="0" smtClean="0"/>
              <a:t> Предложенный вариант может свидетельствовать о попустительстве и равнодушии к происходящему. В ответе может проявиться негативное отношение к другим участникам образовательного процесса, неудовлетворенность собственным социальным положением и др. 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716016" y="1861409"/>
            <a:ext cx="3756025" cy="464185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 dirty="0" smtClean="0"/>
              <a:t>Варианты ответов:</a:t>
            </a:r>
          </a:p>
          <a:p>
            <a:pPr>
              <a:lnSpc>
                <a:spcPct val="80000"/>
              </a:lnSpc>
            </a:pPr>
            <a:r>
              <a:rPr lang="ru-RU" altLang="ru-RU" sz="1600" i="1" dirty="0" smtClean="0"/>
              <a:t>«Ну и что?»</a:t>
            </a:r>
          </a:p>
          <a:p>
            <a:pPr>
              <a:lnSpc>
                <a:spcPct val="80000"/>
              </a:lnSpc>
            </a:pPr>
            <a:r>
              <a:rPr lang="ru-RU" altLang="ru-RU" sz="1600" i="1" dirty="0" smtClean="0"/>
              <a:t>«Никуда не денешься, все равно придется» </a:t>
            </a:r>
          </a:p>
          <a:p>
            <a:pPr>
              <a:lnSpc>
                <a:spcPct val="80000"/>
              </a:lnSpc>
            </a:pPr>
            <a:r>
              <a:rPr lang="ru-RU" altLang="ru-RU" sz="1600" i="1" dirty="0" smtClean="0"/>
              <a:t>«Это глупо с твоей стороны»</a:t>
            </a:r>
          </a:p>
          <a:p>
            <a:pPr>
              <a:lnSpc>
                <a:spcPct val="80000"/>
              </a:lnSpc>
            </a:pPr>
            <a:r>
              <a:rPr lang="ru-RU" altLang="ru-RU" sz="1600" i="1" dirty="0" smtClean="0"/>
              <a:t> «Но он тоже не захочет после этого выполнять задание с тобой»</a:t>
            </a:r>
          </a:p>
          <a:p>
            <a:pPr>
              <a:lnSpc>
                <a:spcPct val="80000"/>
              </a:lnSpc>
            </a:pPr>
            <a:r>
              <a:rPr lang="ru-RU" altLang="ru-RU" sz="1600" i="1" dirty="0" smtClean="0"/>
              <a:t>«Можно решить и еще раз»</a:t>
            </a:r>
          </a:p>
          <a:p>
            <a:pPr>
              <a:lnSpc>
                <a:spcPct val="80000"/>
              </a:lnSpc>
            </a:pPr>
            <a:r>
              <a:rPr lang="ru-RU" altLang="ru-RU" sz="1600" i="1" dirty="0" smtClean="0"/>
              <a:t>«Вы ошибаетесь, такого не могло быть»</a:t>
            </a:r>
          </a:p>
          <a:p>
            <a:pPr>
              <a:lnSpc>
                <a:spcPct val="80000"/>
              </a:lnSpc>
            </a:pPr>
            <a:r>
              <a:rPr lang="ru-RU" altLang="ru-RU" sz="1600" i="1" dirty="0" smtClean="0"/>
              <a:t>«Учитель лучше знает,»</a:t>
            </a:r>
          </a:p>
          <a:p>
            <a:pPr>
              <a:lnSpc>
                <a:spcPct val="80000"/>
              </a:lnSpc>
            </a:pPr>
            <a:r>
              <a:rPr lang="ru-RU" altLang="ru-RU" sz="1600" i="1" dirty="0" smtClean="0"/>
              <a:t>«Устрою им выволочку!»</a:t>
            </a:r>
          </a:p>
          <a:p>
            <a:pPr>
              <a:lnSpc>
                <a:spcPct val="80000"/>
              </a:lnSpc>
            </a:pPr>
            <a:r>
              <a:rPr lang="ru-RU" altLang="ru-RU" sz="1600" i="1" dirty="0" smtClean="0"/>
              <a:t>«Отведу их к завучу или директору» </a:t>
            </a:r>
          </a:p>
          <a:p>
            <a:pPr>
              <a:lnSpc>
                <a:spcPct val="80000"/>
              </a:lnSpc>
            </a:pPr>
            <a:r>
              <a:rPr lang="ru-RU" altLang="ru-RU" sz="1600" i="1" dirty="0" smtClean="0"/>
              <a:t>«У меня такого не бывает»</a:t>
            </a:r>
            <a:endParaRPr lang="ru-RU" alt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57848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002060"/>
                </a:solidFill>
                <a:latin typeface="Garamond" pitchFamily="18" charset="0"/>
              </a:rPr>
              <a:t>Нейтральный вариант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05408" y="1717973"/>
            <a:ext cx="4038600" cy="48577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200" dirty="0" smtClean="0"/>
              <a:t>       </a:t>
            </a:r>
            <a:r>
              <a:rPr lang="ru-RU" altLang="ru-RU" sz="1600" dirty="0" smtClean="0"/>
              <a:t>Вариант разрешения ситуации нейтрального типа, это возможный, но не конструктивный вариант реагирования. Ситуация не станет хуже, но и не улучшится. Воспитательный и обучающий эффект будут минимальными. Ответ не имеет обоснования или приведенное обоснование является не существенным. Решение направлено на то, чтобы «здесь и теперь» ситуация выглядела </a:t>
            </a:r>
            <a:r>
              <a:rPr lang="ru-RU" altLang="ru-RU" sz="1600" dirty="0" err="1" smtClean="0"/>
              <a:t>безпроблемной</a:t>
            </a:r>
            <a:r>
              <a:rPr lang="ru-RU" altLang="ru-RU" sz="1600" dirty="0" smtClean="0"/>
              <a:t>, а его негативное влияние на поведение и личностные характеристики обучающегося в будущем практически не учитывается. 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644008" y="1717973"/>
            <a:ext cx="3810272" cy="5000625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 i="1" dirty="0" smtClean="0"/>
              <a:t>             </a:t>
            </a:r>
            <a:r>
              <a:rPr lang="ru-RU" altLang="ru-RU" sz="1600" b="1" i="1" dirty="0" smtClean="0"/>
              <a:t>Варианты ответов</a:t>
            </a:r>
          </a:p>
          <a:p>
            <a:pPr>
              <a:lnSpc>
                <a:spcPct val="80000"/>
              </a:lnSpc>
            </a:pPr>
            <a:r>
              <a:rPr lang="ru-RU" altLang="ru-RU" sz="1600" i="1" dirty="0" smtClean="0"/>
              <a:t>«Я все же прошу тебя приступить к выполнению задания!»</a:t>
            </a:r>
          </a:p>
          <a:p>
            <a:pPr>
              <a:lnSpc>
                <a:spcPct val="80000"/>
              </a:lnSpc>
            </a:pPr>
            <a:r>
              <a:rPr lang="ru-RU" altLang="ru-RU" sz="1600" i="1" dirty="0" smtClean="0"/>
              <a:t>«Как хотите, тогда в каникулы на экскурсию не едем»</a:t>
            </a:r>
          </a:p>
          <a:p>
            <a:pPr>
              <a:lnSpc>
                <a:spcPct val="80000"/>
              </a:lnSpc>
            </a:pPr>
            <a:r>
              <a:rPr lang="ru-RU" altLang="ru-RU" sz="1600" i="1" dirty="0" smtClean="0"/>
              <a:t>«Все равно вам всем придется отработать этот урок»</a:t>
            </a:r>
          </a:p>
          <a:p>
            <a:pPr>
              <a:lnSpc>
                <a:spcPct val="80000"/>
              </a:lnSpc>
            </a:pPr>
            <a:r>
              <a:rPr lang="ru-RU" altLang="ru-RU" sz="1600" i="1" dirty="0" smtClean="0"/>
              <a:t>«Если виновный не будет назван, вы все будете отвечать за проступок» </a:t>
            </a:r>
          </a:p>
          <a:p>
            <a:pPr>
              <a:lnSpc>
                <a:spcPct val="80000"/>
              </a:lnSpc>
            </a:pPr>
            <a:r>
              <a:rPr lang="ru-RU" altLang="ru-RU" sz="1600" i="1" dirty="0" smtClean="0"/>
              <a:t>«Хорошо, мы можем не выполнять данное задание, если вы его уже сделали»</a:t>
            </a:r>
          </a:p>
          <a:p>
            <a:pPr>
              <a:lnSpc>
                <a:spcPct val="80000"/>
              </a:lnSpc>
            </a:pPr>
            <a:r>
              <a:rPr lang="ru-RU" altLang="ru-RU" sz="1600" i="1" dirty="0" smtClean="0"/>
              <a:t>«То, что вы делаете это плохо, немедленно прекратите!»</a:t>
            </a:r>
          </a:p>
          <a:p>
            <a:pPr>
              <a:lnSpc>
                <a:spcPct val="80000"/>
              </a:lnSpc>
            </a:pPr>
            <a:r>
              <a:rPr lang="ru-RU" altLang="ru-RU" sz="1600" i="1" dirty="0" smtClean="0"/>
              <a:t>«Скажу, что теперь нельзя доверять всем оценкам этого ученика, и они все теперь считаются двойками»</a:t>
            </a:r>
          </a:p>
          <a:p>
            <a:pPr>
              <a:lnSpc>
                <a:spcPct val="80000"/>
              </a:lnSpc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128648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7537" y="620689"/>
            <a:ext cx="6965245" cy="1080120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Вариант реагирования </a:t>
            </a:r>
            <a:br>
              <a:rPr lang="ru-RU" altLang="ru-RU" sz="3200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на положительный эффект</a:t>
            </a:r>
            <a:endParaRPr lang="ru-RU" sz="3200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55576" y="2013363"/>
            <a:ext cx="4038600" cy="48577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600" dirty="0" smtClean="0"/>
              <a:t>Вариант реагирования, направленный на достижение положительного воспитательного и (или) обучающего эффекта демонстрирует  понимающее отношение к обучающимся, учитывает условия проблемной ситуации. Однако предложенное описание не содержит достаточного обоснования, направленность педагога на положительный эффект не подкреплена знаниями об особенностях возраста обучающихся, ведущих потребностях и мотивах, возможных причинах проблемного поведения, последствиях выбранного способа воздействия и др.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650160" y="1844824"/>
            <a:ext cx="3726087" cy="485775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 dirty="0" smtClean="0"/>
              <a:t>         Варианты ответов</a:t>
            </a:r>
          </a:p>
          <a:p>
            <a:pPr>
              <a:lnSpc>
                <a:spcPct val="80000"/>
              </a:lnSpc>
            </a:pPr>
            <a:r>
              <a:rPr lang="ru-RU" altLang="ru-RU" sz="1600" i="1" dirty="0" smtClean="0"/>
              <a:t>«Я постараюсь объяснить свое решение: «Вместе вы сможете хорошо справиться с предложенным заданием»</a:t>
            </a:r>
          </a:p>
          <a:p>
            <a:pPr>
              <a:lnSpc>
                <a:spcPct val="80000"/>
              </a:lnSpc>
            </a:pPr>
            <a:r>
              <a:rPr lang="ru-RU" altLang="ru-RU" sz="1600" i="1" dirty="0" smtClean="0"/>
              <a:t>«Я предлагаю выполнить задание еще раз, уверена, что не все в классе с ним справились». Учитель считает, что не следует менять намеченного плана урока. Повторное выполнение задания позволит лучше усвоить тему. </a:t>
            </a:r>
          </a:p>
          <a:p>
            <a:pPr>
              <a:lnSpc>
                <a:spcPct val="80000"/>
              </a:lnSpc>
            </a:pPr>
            <a:r>
              <a:rPr lang="ru-RU" altLang="ru-RU" sz="1600" i="1" dirty="0" smtClean="0"/>
              <a:t>«Предложу извиниться перед преподавателем по предмету и взять задание для реального исправления оценок»</a:t>
            </a:r>
          </a:p>
          <a:p>
            <a:pPr>
              <a:lnSpc>
                <a:spcPct val="80000"/>
              </a:lnSpc>
            </a:pPr>
            <a:r>
              <a:rPr lang="ru-RU" altLang="ru-RU" sz="1600" i="1" dirty="0" smtClean="0"/>
              <a:t>«Спрошу, что они делают, чего хотят этим добиться и как думают поступать дальше, когда их обман обнаружен» </a:t>
            </a:r>
            <a:endParaRPr lang="ru-RU" alt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07921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720" y="540319"/>
            <a:ext cx="6965245" cy="1202485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Конструктивный вариант</a:t>
            </a:r>
            <a:endParaRPr lang="ru-RU" sz="3200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899590" y="1749341"/>
            <a:ext cx="3600971" cy="41373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000" dirty="0" smtClean="0"/>
              <a:t>     </a:t>
            </a:r>
            <a:r>
              <a:rPr lang="ru-RU" altLang="ru-RU" sz="1800" dirty="0" smtClean="0"/>
              <a:t>Конструктивный вариант реагирования предусматривает  качественное обоснование; способствует достижению определенных (указанных учителем) педагогических целей, формированию позитивных новообразований в форме знаний, умений или качеств личности обучающегося. Обоснование включает анализ педагогической ситуации, изложение возможных причин ее возникновения, постановку педагогических целей и задач; учет особенностей обучающихся; описание возможных ответных реакций обучающихся и других участников инцидента, предвидение результатов воздействия.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33565" y="1556792"/>
            <a:ext cx="3600400" cy="331713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dirty="0" smtClean="0"/>
              <a:t>             Варианты ответов:</a:t>
            </a:r>
          </a:p>
          <a:p>
            <a:pPr>
              <a:lnSpc>
                <a:spcPct val="80000"/>
              </a:lnSpc>
            </a:pPr>
            <a:r>
              <a:rPr lang="ru-RU" altLang="ru-RU" sz="1800" i="1" dirty="0" smtClean="0"/>
              <a:t>«Я постараюсь выяснить, почему обучающийся не хочет работать вместе с одноклассником и по возможности устранить причину негативного отношения. Я также объясню обучающемуся, почему я считаю важной совместную работу над выполнением задания в предложенной паре» </a:t>
            </a:r>
          </a:p>
          <a:p>
            <a:pPr>
              <a:lnSpc>
                <a:spcPct val="80000"/>
              </a:lnSpc>
            </a:pPr>
            <a:r>
              <a:rPr lang="ru-RU" altLang="ru-RU" sz="1800" i="1" dirty="0" smtClean="0"/>
              <a:t>«Скажу, что дело уже сделано и, конечно, можно много возмущаться и искать зачинщиков, но теперь скорее надо думать, как исправлять ситуацию».</a:t>
            </a:r>
          </a:p>
          <a:p>
            <a:pPr>
              <a:lnSpc>
                <a:spcPct val="80000"/>
              </a:lnSpc>
            </a:pPr>
            <a:endParaRPr lang="ru-RU" altLang="ru-RU" sz="1800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600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Педагогические правила</a:t>
            </a:r>
            <a:br>
              <a:rPr lang="ru-RU" altLang="ru-RU" sz="3600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altLang="ru-RU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(А.С. Чернышев, автор "Практикума по решению конфликтных педагогических ситуаций»)</a:t>
            </a:r>
            <a:endParaRPr lang="ru-RU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20888"/>
            <a:ext cx="7200800" cy="390203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altLang="ru-RU" b="1" dirty="0">
                <a:solidFill>
                  <a:srgbClr val="9933FF"/>
                </a:solidFill>
              </a:rPr>
              <a:t>Правило 1.</a:t>
            </a:r>
            <a:r>
              <a:rPr lang="ru-RU" altLang="ru-RU" dirty="0"/>
              <a:t> Предусмотрительность и корректность поведения учителя снижают напряжение в общении. Чтобы выиграть психологический перевес учителю целесообразно запомнить эти подсказки. Подсказка первая. "Два возбужденных человека не в состоянии прийти к согласию" (Дейл Карнеги). Постарайтесь приложить максимум усилий, чтобы в острой ситуации сдержать себя, ни в коем случае не бранитесь и не раздражайтесь. Подростковая аудитория высоко ценит самообладание, выдержку и юмор педагогов. Подсказка вторая. "Задержите реакцию!" Не следует сразу же вступать в полемику с оппонентом, особенно если его действия не представляют угрозу для окружающих. Надо сделать вид, что вы как будто не замечаете нарушителя, хотя в то же время даете понять, что хорошо видите его действия. Подсказка третья. "Переведи реакцию!" Этот прием также служит для развенчания значительности поступка и личности нарушителя.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87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488832" cy="431029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solidFill>
                  <a:srgbClr val="9933FF"/>
                </a:solidFill>
                <a:latin typeface="Garamond" pitchFamily="18" charset="0"/>
              </a:rPr>
              <a:t>    Правило </a:t>
            </a:r>
            <a:r>
              <a:rPr lang="ru-RU" altLang="ru-RU" b="1" dirty="0">
                <a:solidFill>
                  <a:srgbClr val="9933FF"/>
                </a:solidFill>
                <a:latin typeface="Garamond" pitchFamily="18" charset="0"/>
              </a:rPr>
              <a:t>2.</a:t>
            </a:r>
            <a:r>
              <a:rPr lang="ru-RU" altLang="ru-RU" dirty="0">
                <a:latin typeface="Garamond" pitchFamily="18" charset="0"/>
              </a:rPr>
              <a:t>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altLang="ru-RU" dirty="0"/>
              <a:t> </a:t>
            </a:r>
            <a:r>
              <a:rPr lang="ru-RU" altLang="ru-RU" dirty="0" smtClean="0"/>
              <a:t>  </a:t>
            </a:r>
            <a:r>
              <a:rPr lang="ru-RU" altLang="ru-RU" dirty="0" smtClean="0"/>
              <a:t> Школьники </a:t>
            </a:r>
            <a:r>
              <a:rPr lang="ru-RU" altLang="ru-RU" dirty="0"/>
              <a:t>склонны охотнее выполнять </a:t>
            </a:r>
            <a:r>
              <a:rPr lang="ru-RU" altLang="ru-RU" dirty="0" smtClean="0"/>
              <a:t>распоряжения учителей </a:t>
            </a:r>
            <a:r>
              <a:rPr lang="ru-RU" altLang="ru-RU" dirty="0"/>
              <a:t>при опосредованном способе воздействия. Есть два способа воздействия на человека - прямой и косвенный, опосредованный. Первый способ – традиционный, прямой. Однако для ученика прямое воздействие, вдобавок с угрозами и раздражением, является психологически неприемлемым и вызывает ответное противодействие негативного характера. Более эффективный способ - второй. Это метод косвенного воздействия. Смысл в том, что через возбуждение интересов, потребностей, мотивов поведения человека от него можно добиться большего. </a:t>
            </a:r>
            <a:r>
              <a:rPr lang="ru-RU" altLang="ru-RU" dirty="0">
                <a:latin typeface="Garamond" pitchFamily="18" charset="0"/>
              </a:rPr>
              <a:t/>
            </a:r>
            <a:br>
              <a:rPr lang="ru-RU" altLang="ru-RU" dirty="0">
                <a:latin typeface="Garamond" pitchFamily="18" charset="0"/>
              </a:rPr>
            </a:br>
            <a:r>
              <a:rPr lang="ru-RU" altLang="ru-RU" sz="2800" dirty="0"/>
              <a:t/>
            </a:r>
            <a:br>
              <a:rPr lang="ru-RU" altLang="ru-RU" sz="2800" dirty="0"/>
            </a:br>
            <a:endParaRPr lang="ru-RU" alt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28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96752"/>
            <a:ext cx="7128792" cy="452631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b="1" dirty="0" smtClean="0">
                <a:solidFill>
                  <a:srgbClr val="9933FF"/>
                </a:solidFill>
              </a:rPr>
              <a:t>    Правило </a:t>
            </a:r>
            <a:r>
              <a:rPr lang="ru-RU" altLang="ru-RU" b="1" dirty="0">
                <a:solidFill>
                  <a:srgbClr val="9933FF"/>
                </a:solidFill>
              </a:rPr>
              <a:t>3.</a:t>
            </a:r>
            <a:r>
              <a:rPr lang="ru-RU" altLang="ru-RU" dirty="0"/>
              <a:t>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dirty="0"/>
              <a:t>   </a:t>
            </a:r>
            <a:r>
              <a:rPr lang="ru-RU" altLang="ru-RU" dirty="0" smtClean="0"/>
              <a:t> Школьника </a:t>
            </a:r>
            <a:r>
              <a:rPr lang="ru-RU" altLang="ru-RU" dirty="0"/>
              <a:t>можно изменить к лучшему с помощью специальных приемов оценки его личности. Важное средство формирования личности школьника - педагогически грамотная оценка его как личности. Мудрая, научно инструментованная оценка человека является для него сигналом о социальном продвижении, о благополучном самоутверждении в социально верном направлении. Психологи предлагают следующие правила оценки личности: положительная оценка эффективна в сочетании с высокой требовательностью; неприемлемы глобальная положительная и глобальная отрицательная оценки; глобальная положительная оценка вызывает чувство непогрешимости, снижает самокритичность, требовательность к себе, закрывает пути для дальнейшего совершенствования; глобальная отрицательная оценка подрывает у школьника веру в себя, вызывает отвращение к школе и к учению.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2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7128792" cy="4238285"/>
          </a:xfrm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ru-RU" altLang="ru-RU" b="1" dirty="0">
                <a:solidFill>
                  <a:srgbClr val="9933FF"/>
                </a:solidFill>
              </a:rPr>
              <a:t> </a:t>
            </a:r>
            <a:r>
              <a:rPr lang="ru-RU" altLang="ru-RU" b="1" dirty="0" smtClean="0">
                <a:solidFill>
                  <a:srgbClr val="9933FF"/>
                </a:solidFill>
              </a:rPr>
              <a:t>  Правило </a:t>
            </a:r>
            <a:r>
              <a:rPr lang="ru-RU" altLang="ru-RU" b="1" dirty="0">
                <a:solidFill>
                  <a:srgbClr val="9933FF"/>
                </a:solidFill>
              </a:rPr>
              <a:t>4.</a:t>
            </a:r>
            <a:r>
              <a:rPr lang="ru-RU" altLang="ru-RU" dirty="0"/>
              <a:t> </a:t>
            </a:r>
          </a:p>
          <a:p>
            <a:pPr algn="just">
              <a:buFontTx/>
              <a:buNone/>
            </a:pPr>
            <a:r>
              <a:rPr lang="ru-RU" altLang="ru-RU" dirty="0"/>
              <a:t>   </a:t>
            </a:r>
            <a:r>
              <a:rPr lang="ru-RU" altLang="ru-RU" dirty="0" smtClean="0"/>
              <a:t>Не </a:t>
            </a:r>
            <a:r>
              <a:rPr lang="ru-RU" altLang="ru-RU" dirty="0"/>
              <a:t>пытайтесь за каждым отрицательным поступком школьника видеть только отрицательные мотивы. Здесь важна "педагогическая зоркость" - внимательное отношение к каждому острому моменту во взаимодействии со школьниками и коллегами и вдумчивый анализ случившегося. Видеть только плохое - усугублять конфликтность ситуации.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55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844824"/>
            <a:ext cx="6615837" cy="4022261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b="1" dirty="0">
                <a:solidFill>
                  <a:srgbClr val="9933FF"/>
                </a:solidFill>
              </a:rPr>
              <a:t>Правило 5.</a:t>
            </a:r>
            <a:r>
              <a:rPr lang="ru-RU" altLang="ru-RU" dirty="0"/>
              <a:t> </a:t>
            </a:r>
          </a:p>
          <a:p>
            <a:pPr algn="ctr">
              <a:buFontTx/>
              <a:buNone/>
            </a:pPr>
            <a:r>
              <a:rPr lang="ru-RU" altLang="ru-RU" dirty="0"/>
              <a:t>Тщательно готовьтесь к уроку, не допускайте ни малейшей некомпетентности в преподавании своего предмета.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3529757" cy="267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84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6"/>
            <a:ext cx="7056784" cy="3603812"/>
          </a:xfrm>
        </p:spPr>
        <p:txBody>
          <a:bodyPr/>
          <a:lstStyle/>
          <a:p>
            <a:pPr algn="just"/>
            <a:r>
              <a:rPr lang="ru-RU" dirty="0"/>
              <a:t>Ситуация - (от </a:t>
            </a:r>
            <a:r>
              <a:rPr lang="ru-RU" dirty="0" err="1"/>
              <a:t>латин</a:t>
            </a:r>
            <a:r>
              <a:rPr lang="ru-RU" dirty="0"/>
              <a:t>. </a:t>
            </a:r>
            <a:r>
              <a:rPr lang="ru-RU" dirty="0" err="1"/>
              <a:t>situs</a:t>
            </a:r>
            <a:r>
              <a:rPr lang="ru-RU" dirty="0"/>
              <a:t> - положение, расположение) - совокупность обстоятельств, условий, создающих те или иные отношения, обстановку или положение.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8498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Литература для самообразования</a:t>
            </a:r>
            <a:endParaRPr lang="ru-RU" sz="3200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71600" y="1628801"/>
            <a:ext cx="7128792" cy="4104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ru-RU" altLang="ru-RU" sz="1800" b="1" dirty="0" smtClean="0"/>
          </a:p>
          <a:p>
            <a:pPr algn="just">
              <a:lnSpc>
                <a:spcPct val="80000"/>
              </a:lnSpc>
            </a:pPr>
            <a:r>
              <a:rPr lang="ru-RU" altLang="ru-RU" sz="1800" b="1" i="1" dirty="0" err="1" smtClean="0">
                <a:latin typeface="Garamond" pitchFamily="18" charset="0"/>
              </a:rPr>
              <a:t>Бурлачук</a:t>
            </a:r>
            <a:r>
              <a:rPr lang="ru-RU" altLang="ru-RU" sz="1800" b="1" i="1" dirty="0" smtClean="0">
                <a:latin typeface="Garamond" pitchFamily="18" charset="0"/>
              </a:rPr>
              <a:t> Л.Ф., </a:t>
            </a:r>
            <a:r>
              <a:rPr lang="ru-RU" altLang="ru-RU" sz="1800" b="1" i="1" dirty="0" err="1" smtClean="0">
                <a:latin typeface="Garamond" pitchFamily="18" charset="0"/>
              </a:rPr>
              <a:t>Коржова</a:t>
            </a:r>
            <a:r>
              <a:rPr lang="ru-RU" altLang="ru-RU" sz="1800" b="1" i="1" dirty="0" smtClean="0">
                <a:latin typeface="Garamond" pitchFamily="18" charset="0"/>
              </a:rPr>
              <a:t> Е.Ю.</a:t>
            </a:r>
            <a:r>
              <a:rPr lang="ru-RU" altLang="ru-RU" sz="1800" dirty="0" smtClean="0">
                <a:latin typeface="Garamond" pitchFamily="18" charset="0"/>
              </a:rPr>
              <a:t> Психология жизненных ситуаций. М.: Рос. </a:t>
            </a:r>
            <a:r>
              <a:rPr lang="ru-RU" altLang="ru-RU" sz="1800" dirty="0" err="1" smtClean="0">
                <a:latin typeface="Garamond" pitchFamily="18" charset="0"/>
              </a:rPr>
              <a:t>пед</a:t>
            </a:r>
            <a:r>
              <a:rPr lang="ru-RU" altLang="ru-RU" sz="1800" dirty="0" smtClean="0">
                <a:latin typeface="Garamond" pitchFamily="18" charset="0"/>
              </a:rPr>
              <a:t>. агентство, 1998.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altLang="ru-RU" sz="1800" i="1" dirty="0" smtClean="0">
              <a:latin typeface="Garamond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800" b="1" i="1" dirty="0" err="1" smtClean="0">
                <a:latin typeface="Garamond" pitchFamily="18" charset="0"/>
              </a:rPr>
              <a:t>Годник</a:t>
            </a:r>
            <a:r>
              <a:rPr lang="ru-RU" altLang="ru-RU" sz="1800" b="1" i="1" dirty="0" smtClean="0">
                <a:latin typeface="Garamond" pitchFamily="18" charset="0"/>
              </a:rPr>
              <a:t> С.М., Спирин Л.Ф., Фрумкин М.Л.</a:t>
            </a:r>
            <a:r>
              <a:rPr lang="ru-RU" altLang="ru-RU" sz="1800" b="1" dirty="0" smtClean="0">
                <a:latin typeface="Garamond" pitchFamily="18" charset="0"/>
              </a:rPr>
              <a:t> </a:t>
            </a:r>
            <a:r>
              <a:rPr lang="ru-RU" altLang="ru-RU" sz="1800" b="1" i="1" dirty="0" smtClean="0">
                <a:latin typeface="Garamond" pitchFamily="18" charset="0"/>
              </a:rPr>
              <a:t>и др.</a:t>
            </a:r>
            <a:r>
              <a:rPr lang="ru-RU" altLang="ru-RU" sz="1800" i="1" dirty="0" smtClean="0">
                <a:latin typeface="Garamond" pitchFamily="18" charset="0"/>
              </a:rPr>
              <a:t> </a:t>
            </a:r>
            <a:r>
              <a:rPr lang="ru-RU" altLang="ru-RU" sz="1800" dirty="0" smtClean="0">
                <a:latin typeface="Garamond" pitchFamily="18" charset="0"/>
              </a:rPr>
              <a:t>Педагогические ситуации в воспитании школьников. Воронеж: Изд-во ВГУ, 1985.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altLang="ru-RU" sz="1800" i="1" dirty="0" smtClean="0">
              <a:latin typeface="Garamond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800" b="1" i="1" dirty="0" err="1" smtClean="0">
                <a:latin typeface="Garamond" pitchFamily="18" charset="0"/>
              </a:rPr>
              <a:t>Натанзон</a:t>
            </a:r>
            <a:r>
              <a:rPr lang="ru-RU" altLang="ru-RU" sz="1800" b="1" i="1" dirty="0" smtClean="0">
                <a:latin typeface="Garamond" pitchFamily="18" charset="0"/>
              </a:rPr>
              <a:t> Э.Ш.</a:t>
            </a:r>
            <a:r>
              <a:rPr lang="ru-RU" altLang="ru-RU" sz="1800" dirty="0" smtClean="0">
                <a:latin typeface="Garamond" pitchFamily="18" charset="0"/>
              </a:rPr>
              <a:t> Психологический анализ поступков ученика. М.: Просвещение, </a:t>
            </a:r>
            <a:r>
              <a:rPr lang="en-US" altLang="ru-RU" sz="1800" dirty="0" smtClean="0">
                <a:latin typeface="Garamond" pitchFamily="18" charset="0"/>
              </a:rPr>
              <a:t>1</a:t>
            </a:r>
            <a:r>
              <a:rPr lang="ru-RU" altLang="ru-RU" sz="1800" dirty="0" smtClean="0">
                <a:latin typeface="Garamond" pitchFamily="18" charset="0"/>
              </a:rPr>
              <a:t>991.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altLang="ru-RU" sz="1800" i="1" dirty="0" smtClean="0">
              <a:latin typeface="Garamond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800" b="1" i="1" dirty="0" smtClean="0">
                <a:latin typeface="Garamond" pitchFamily="18" charset="0"/>
              </a:rPr>
              <a:t>Петроченко Г.Г.</a:t>
            </a:r>
            <a:r>
              <a:rPr lang="ru-RU" altLang="ru-RU" sz="1800" i="1" dirty="0" smtClean="0">
                <a:latin typeface="Garamond" pitchFamily="18" charset="0"/>
              </a:rPr>
              <a:t> </a:t>
            </a:r>
            <a:r>
              <a:rPr lang="ru-RU" altLang="ru-RU" sz="1800" dirty="0" smtClean="0">
                <a:latin typeface="Garamond" pitchFamily="18" charset="0"/>
              </a:rPr>
              <a:t>Ситуативные задачи в педагогике. Минск: Университет, 1990.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altLang="ru-RU" sz="1800" i="1" dirty="0" smtClean="0">
              <a:latin typeface="Garamond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800" b="1" i="1" dirty="0" smtClean="0">
                <a:latin typeface="Garamond" pitchFamily="18" charset="0"/>
              </a:rPr>
              <a:t>Поташник М.М., Вульфов Б.З</a:t>
            </a:r>
            <a:r>
              <a:rPr lang="ru-RU" altLang="ru-RU" sz="1800" dirty="0" smtClean="0">
                <a:latin typeface="Garamond" pitchFamily="18" charset="0"/>
              </a:rPr>
              <a:t>. Педагогические ситуации. М.: Педагогика, 1983.</a:t>
            </a:r>
            <a:endParaRPr lang="ru-RU" altLang="ru-RU" sz="1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91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Педагогическая ситуация</a:t>
            </a:r>
            <a:endParaRPr lang="ru-RU" sz="3200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41286"/>
            <a:ext cx="6840760" cy="360381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000" b="1" dirty="0" smtClean="0"/>
              <a:t>Педагогическая </a:t>
            </a:r>
            <a:r>
              <a:rPr lang="ru-RU" altLang="ru-RU" sz="2000" b="1" dirty="0"/>
              <a:t>ситуация</a:t>
            </a:r>
            <a:r>
              <a:rPr lang="ru-RU" altLang="ru-RU" sz="2000" dirty="0"/>
              <a:t> – это факт, </a:t>
            </a:r>
            <a:r>
              <a:rPr lang="ru-RU" altLang="ru-RU" sz="2000" dirty="0" smtClean="0"/>
              <a:t>жизненная </a:t>
            </a:r>
          </a:p>
          <a:p>
            <a:pPr algn="ctr">
              <a:buFontTx/>
              <a:buNone/>
            </a:pPr>
            <a:r>
              <a:rPr lang="ru-RU" altLang="ru-RU" sz="2000" dirty="0" smtClean="0"/>
              <a:t>история</a:t>
            </a:r>
            <a:r>
              <a:rPr lang="ru-RU" altLang="ru-RU" sz="2000" dirty="0"/>
              <a:t>, которая возникла в повседневной работе </a:t>
            </a:r>
            <a:r>
              <a:rPr lang="ru-RU" altLang="ru-RU" sz="2000" dirty="0" smtClean="0"/>
              <a:t>и </a:t>
            </a:r>
          </a:p>
          <a:p>
            <a:pPr algn="ctr">
              <a:buFontTx/>
              <a:buNone/>
            </a:pPr>
            <a:r>
              <a:rPr lang="ru-RU" altLang="ru-RU" sz="2000" dirty="0" smtClean="0"/>
              <a:t>породила </a:t>
            </a:r>
            <a:r>
              <a:rPr lang="ru-RU" altLang="ru-RU" sz="2000" i="1" dirty="0"/>
              <a:t>педагогические задачи</a:t>
            </a:r>
            <a:r>
              <a:rPr lang="ru-RU" altLang="ru-RU" sz="2000" dirty="0"/>
              <a:t>, требующие решения. </a:t>
            </a:r>
            <a:endParaRPr lang="en-US" altLang="ru-RU" sz="2000" dirty="0"/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i="1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i="1" dirty="0" smtClean="0"/>
              <a:t>Педагогическая </a:t>
            </a:r>
            <a:r>
              <a:rPr lang="ru-RU" altLang="ru-RU" sz="2000" i="1" dirty="0"/>
              <a:t>ситуация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i="1" dirty="0"/>
              <a:t>способы взаимодействия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i="1" dirty="0"/>
              <a:t>Учитель    </a:t>
            </a:r>
            <a:r>
              <a:rPr lang="ru-RU" altLang="ru-RU" sz="2000" i="1" dirty="0">
                <a:sym typeface="Symbol" pitchFamily="18" charset="2"/>
              </a:rPr>
              <a:t></a:t>
            </a:r>
            <a:r>
              <a:rPr lang="ru-RU" altLang="ru-RU" sz="2000" i="1" dirty="0"/>
              <a:t>  -------------------------------  </a:t>
            </a:r>
            <a:r>
              <a:rPr lang="ru-RU" altLang="ru-RU" sz="2000" i="1" dirty="0">
                <a:sym typeface="Symbol" pitchFamily="18" charset="2"/>
              </a:rPr>
              <a:t></a:t>
            </a:r>
            <a:r>
              <a:rPr lang="ru-RU" altLang="ru-RU" sz="2000" i="1" dirty="0"/>
              <a:t>      Ученик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81932"/>
            <a:ext cx="2591296" cy="172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5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Педагогическая задача</a:t>
            </a:r>
            <a:endParaRPr lang="ru-RU" sz="3200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7128792" cy="360381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dirty="0" smtClean="0"/>
              <a:t>Под </a:t>
            </a:r>
            <a:r>
              <a:rPr lang="ru-RU" altLang="ru-RU" b="1" i="1" dirty="0"/>
              <a:t>педагогической задачей</a:t>
            </a:r>
            <a:r>
              <a:rPr lang="ru-RU" altLang="ru-RU" dirty="0"/>
              <a:t> понимается</a:t>
            </a:r>
            <a:r>
              <a:rPr lang="ru-RU" altLang="ru-RU" dirty="0" smtClean="0"/>
              <a:t>:</a:t>
            </a:r>
          </a:p>
          <a:p>
            <a:pPr algn="ctr">
              <a:buFontTx/>
              <a:buNone/>
            </a:pPr>
            <a:endParaRPr lang="ru-RU" altLang="ru-RU" sz="1400" dirty="0"/>
          </a:p>
          <a:p>
            <a:pPr algn="just">
              <a:buClr>
                <a:srgbClr val="5721DF"/>
              </a:buClr>
              <a:buFont typeface="Wingdings" pitchFamily="2" charset="2"/>
              <a:buChar char="Ш"/>
            </a:pPr>
            <a:r>
              <a:rPr lang="ru-RU" altLang="ru-RU" dirty="0"/>
              <a:t>осмысление сложившейся педагогической    ситуации </a:t>
            </a:r>
          </a:p>
          <a:p>
            <a:pPr algn="just">
              <a:buClr>
                <a:srgbClr val="5721DF"/>
              </a:buClr>
              <a:buFont typeface="Wingdings" pitchFamily="2" charset="2"/>
              <a:buChar char="Ш"/>
            </a:pPr>
            <a:r>
              <a:rPr lang="ru-RU" altLang="ru-RU" dirty="0"/>
              <a:t>принятие на этой основе решений и плана необходимых действий.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2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965245" cy="1202485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Виды педагогических ситуаций</a:t>
            </a:r>
            <a:endParaRPr lang="ru-RU" sz="3200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19257"/>
            <a:ext cx="6912768" cy="3603812"/>
          </a:xfrm>
        </p:spPr>
        <p:txBody>
          <a:bodyPr>
            <a:normAutofit fontScale="92500"/>
          </a:bodyPr>
          <a:lstStyle/>
          <a:p>
            <a:pPr algn="just">
              <a:lnSpc>
                <a:spcPct val="90000"/>
              </a:lnSpc>
              <a:buClr>
                <a:srgbClr val="5721DF"/>
              </a:buClr>
            </a:pPr>
            <a:r>
              <a:rPr lang="ru-RU" altLang="ru-RU" b="1" dirty="0">
                <a:ea typeface="Batang" panose="02030600000101010101" pitchFamily="18" charset="-127"/>
              </a:rPr>
              <a:t>Ситуации деятельности</a:t>
            </a:r>
            <a:r>
              <a:rPr lang="ru-RU" altLang="ru-RU" dirty="0">
                <a:ea typeface="Batang" panose="02030600000101010101" pitchFamily="18" charset="-127"/>
              </a:rPr>
              <a:t>, возникающие по поводу выполнения учеником учебных заданий, успеваемости, </a:t>
            </a:r>
            <a:r>
              <a:rPr lang="ru-RU" altLang="ru-RU" dirty="0" err="1">
                <a:ea typeface="Batang" panose="02030600000101010101" pitchFamily="18" charset="-127"/>
              </a:rPr>
              <a:t>внеучебной</a:t>
            </a:r>
            <a:r>
              <a:rPr lang="ru-RU" altLang="ru-RU" dirty="0">
                <a:ea typeface="Batang" panose="02030600000101010101" pitchFamily="18" charset="-127"/>
              </a:rPr>
              <a:t> </a:t>
            </a:r>
            <a:r>
              <a:rPr lang="ru-RU" altLang="ru-RU" dirty="0" smtClean="0">
                <a:ea typeface="Batang" panose="02030600000101010101" pitchFamily="18" charset="-127"/>
              </a:rPr>
              <a:t>деятельности.</a:t>
            </a:r>
          </a:p>
          <a:p>
            <a:pPr algn="just">
              <a:lnSpc>
                <a:spcPct val="90000"/>
              </a:lnSpc>
              <a:buClr>
                <a:srgbClr val="5721DF"/>
              </a:buClr>
            </a:pPr>
            <a:endParaRPr lang="ru-RU" altLang="ru-RU" sz="1100" dirty="0" smtClean="0">
              <a:ea typeface="Batang" panose="02030600000101010101" pitchFamily="18" charset="-127"/>
            </a:endParaRPr>
          </a:p>
          <a:p>
            <a:pPr algn="just">
              <a:lnSpc>
                <a:spcPct val="90000"/>
              </a:lnSpc>
              <a:buClr>
                <a:srgbClr val="5721DF"/>
              </a:buClr>
            </a:pPr>
            <a:r>
              <a:rPr lang="ru-RU" altLang="ru-RU" b="1" dirty="0" smtClean="0">
                <a:ea typeface="Batang" panose="02030600000101010101" pitchFamily="18" charset="-127"/>
              </a:rPr>
              <a:t>Ситуации </a:t>
            </a:r>
            <a:r>
              <a:rPr lang="ru-RU" altLang="ru-RU" b="1" dirty="0">
                <a:ea typeface="Batang" panose="02030600000101010101" pitchFamily="18" charset="-127"/>
              </a:rPr>
              <a:t>поведения</a:t>
            </a:r>
            <a:r>
              <a:rPr lang="ru-RU" altLang="ru-RU" dirty="0">
                <a:ea typeface="Batang" panose="02030600000101010101" pitchFamily="18" charset="-127"/>
              </a:rPr>
              <a:t>, </a:t>
            </a:r>
            <a:r>
              <a:rPr lang="ru-RU" altLang="ru-RU" b="1" dirty="0">
                <a:ea typeface="Batang" panose="02030600000101010101" pitchFamily="18" charset="-127"/>
              </a:rPr>
              <a:t>поступков</a:t>
            </a:r>
            <a:r>
              <a:rPr lang="ru-RU" altLang="ru-RU" dirty="0">
                <a:ea typeface="Batang" panose="02030600000101010101" pitchFamily="18" charset="-127"/>
              </a:rPr>
              <a:t>, возникающие по поводу нарушения учеником правил поведения в школе, чаще на уроках, вне </a:t>
            </a:r>
            <a:r>
              <a:rPr lang="ru-RU" altLang="ru-RU" dirty="0" smtClean="0">
                <a:ea typeface="Batang" panose="02030600000101010101" pitchFamily="18" charset="-127"/>
              </a:rPr>
              <a:t>школы.</a:t>
            </a:r>
          </a:p>
          <a:p>
            <a:pPr algn="just">
              <a:lnSpc>
                <a:spcPct val="90000"/>
              </a:lnSpc>
              <a:buClr>
                <a:srgbClr val="5721DF"/>
              </a:buClr>
            </a:pPr>
            <a:endParaRPr lang="ru-RU" altLang="ru-RU" sz="1200" dirty="0" smtClean="0">
              <a:ea typeface="Batang" panose="02030600000101010101" pitchFamily="18" charset="-127"/>
            </a:endParaRPr>
          </a:p>
          <a:p>
            <a:pPr algn="just">
              <a:lnSpc>
                <a:spcPct val="90000"/>
              </a:lnSpc>
              <a:buClr>
                <a:srgbClr val="5721DF"/>
              </a:buClr>
            </a:pPr>
            <a:r>
              <a:rPr lang="ru-RU" altLang="ru-RU" b="1" dirty="0" smtClean="0">
                <a:ea typeface="Batang" panose="02030600000101010101" pitchFamily="18" charset="-127"/>
              </a:rPr>
              <a:t>Ситуации </a:t>
            </a:r>
            <a:r>
              <a:rPr lang="ru-RU" altLang="ru-RU" b="1" dirty="0">
                <a:ea typeface="Batang" panose="02030600000101010101" pitchFamily="18" charset="-127"/>
              </a:rPr>
              <a:t>отношений</a:t>
            </a:r>
            <a:r>
              <a:rPr lang="ru-RU" altLang="ru-RU" dirty="0">
                <a:ea typeface="Batang" panose="02030600000101010101" pitchFamily="18" charset="-127"/>
              </a:rPr>
              <a:t>, возникающие в сфере эмоциональных личностных отношений учащихся и учителей, в сфере их общения в процессе педагогической деятельности.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11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Классификация </a:t>
            </a:r>
            <a:r>
              <a:rPr lang="ru-RU" altLang="ru-RU" sz="32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altLang="ru-RU" sz="32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altLang="ru-RU" sz="32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педагогических </a:t>
            </a:r>
            <a:r>
              <a:rPr lang="ru-RU" altLang="ru-RU" sz="3200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ситуаций</a:t>
            </a:r>
            <a:endParaRPr lang="ru-RU" sz="3200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88840"/>
            <a:ext cx="7056784" cy="411805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Char char="v"/>
            </a:pPr>
            <a:r>
              <a:rPr lang="ru-RU" altLang="ru-RU" b="1" i="1" dirty="0" err="1"/>
              <a:t>Брюйн</a:t>
            </a:r>
            <a:r>
              <a:rPr lang="ru-RU" altLang="ru-RU" b="1" i="1" dirty="0"/>
              <a:t> де Поля</a:t>
            </a:r>
            <a:r>
              <a:rPr lang="ru-RU" altLang="ru-RU" dirty="0"/>
              <a:t> выделяет следующие ситуации: ситуация-иллюстрация, ситуация-упражнение, ситуация-оценка, ситуация-проблема.</a:t>
            </a:r>
          </a:p>
          <a:p>
            <a:pPr marL="0" indent="0" algn="just">
              <a:spcBef>
                <a:spcPct val="0"/>
              </a:spcBef>
              <a:buClr>
                <a:srgbClr val="000099"/>
              </a:buClr>
              <a:buNone/>
            </a:pPr>
            <a:endParaRPr lang="ru-RU" altLang="ru-RU" dirty="0" smtClean="0"/>
          </a:p>
          <a:p>
            <a:pPr algn="just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v"/>
            </a:pPr>
            <a:r>
              <a:rPr lang="ru-RU" altLang="ru-RU" b="1" i="1" dirty="0" smtClean="0"/>
              <a:t>В.С</a:t>
            </a:r>
            <a:r>
              <a:rPr lang="ru-RU" altLang="ru-RU" b="1" i="1" dirty="0"/>
              <a:t>. Безрукова</a:t>
            </a:r>
            <a:r>
              <a:rPr lang="ru-RU" altLang="ru-RU" dirty="0"/>
              <a:t> классифицирует ситуации на основе следующих признаков: </a:t>
            </a:r>
            <a:endParaRPr lang="ru-RU" altLang="ru-RU" dirty="0" smtClean="0"/>
          </a:p>
          <a:p>
            <a:pPr algn="just">
              <a:spcBef>
                <a:spcPct val="0"/>
              </a:spcBef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ru-RU" altLang="ru-RU" i="1" dirty="0" smtClean="0"/>
              <a:t>по </a:t>
            </a:r>
            <a:r>
              <a:rPr lang="ru-RU" altLang="ru-RU" i="1" dirty="0"/>
              <a:t>месту возникновения и протекания</a:t>
            </a:r>
            <a:r>
              <a:rPr lang="ru-RU" altLang="ru-RU" dirty="0"/>
              <a:t>: на уроке, на воспитательном мероприятии, дома и т.д.; </a:t>
            </a:r>
            <a:endParaRPr lang="ru-RU" altLang="ru-RU" dirty="0" smtClean="0"/>
          </a:p>
          <a:p>
            <a:pPr algn="just">
              <a:spcBef>
                <a:spcPct val="0"/>
              </a:spcBef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ru-RU" altLang="ru-RU" i="1" dirty="0" smtClean="0"/>
              <a:t>по </a:t>
            </a:r>
            <a:r>
              <a:rPr lang="ru-RU" altLang="ru-RU" i="1" dirty="0"/>
              <a:t>участникам</a:t>
            </a:r>
            <a:r>
              <a:rPr lang="ru-RU" altLang="ru-RU" dirty="0"/>
              <a:t>: учащийся – учащийся, учащийся – учитель, учащийся – родитель и др.; </a:t>
            </a:r>
            <a:endParaRPr lang="ru-RU" altLang="ru-RU" dirty="0" smtClean="0"/>
          </a:p>
          <a:p>
            <a:pPr algn="just">
              <a:spcBef>
                <a:spcPct val="0"/>
              </a:spcBef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ru-RU" altLang="ru-RU" i="1" dirty="0" smtClean="0"/>
              <a:t>по </a:t>
            </a:r>
            <a:r>
              <a:rPr lang="ru-RU" altLang="ru-RU" i="1" dirty="0"/>
              <a:t>заложенным противоречиям</a:t>
            </a:r>
            <a:r>
              <a:rPr lang="ru-RU" altLang="ru-RU" dirty="0"/>
              <a:t>: конфликтные, бесконфликтные, критические; </a:t>
            </a:r>
            <a:endParaRPr lang="ru-RU" altLang="ru-RU" dirty="0" smtClean="0"/>
          </a:p>
          <a:p>
            <a:pPr algn="just">
              <a:spcBef>
                <a:spcPct val="0"/>
              </a:spcBef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ru-RU" altLang="ru-RU" i="1" dirty="0" smtClean="0"/>
              <a:t>по </a:t>
            </a:r>
            <a:r>
              <a:rPr lang="ru-RU" altLang="ru-RU" i="1" dirty="0"/>
              <a:t>степени </a:t>
            </a:r>
            <a:r>
              <a:rPr lang="ru-RU" altLang="ru-RU" i="1" dirty="0" err="1"/>
              <a:t>проективности</a:t>
            </a:r>
            <a:r>
              <a:rPr lang="ru-RU" altLang="ru-RU" dirty="0"/>
              <a:t>: преднамеренно созданные, стихийные (естественные); </a:t>
            </a:r>
            <a:endParaRPr lang="ru-RU" altLang="ru-RU" dirty="0" smtClean="0"/>
          </a:p>
          <a:p>
            <a:pPr algn="just">
              <a:spcBef>
                <a:spcPct val="0"/>
              </a:spcBef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ru-RU" altLang="ru-RU" i="1" dirty="0" smtClean="0"/>
              <a:t>по </a:t>
            </a:r>
            <a:r>
              <a:rPr lang="ru-RU" altLang="ru-RU" i="1" dirty="0"/>
              <a:t>степени оригинальности</a:t>
            </a:r>
            <a:r>
              <a:rPr lang="ru-RU" altLang="ru-RU" dirty="0"/>
              <a:t>: стандартные, т.е. повторяющиеся, и нестандартные (оригинальные); </a:t>
            </a:r>
            <a:endParaRPr lang="ru-RU" altLang="ru-RU" dirty="0" smtClean="0"/>
          </a:p>
          <a:p>
            <a:pPr algn="just">
              <a:spcBef>
                <a:spcPct val="0"/>
              </a:spcBef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ru-RU" altLang="ru-RU" i="1" dirty="0" smtClean="0"/>
              <a:t>по </a:t>
            </a:r>
            <a:r>
              <a:rPr lang="ru-RU" altLang="ru-RU" i="1" dirty="0"/>
              <a:t>степени управляемости</a:t>
            </a:r>
            <a:r>
              <a:rPr lang="ru-RU" altLang="ru-RU" dirty="0"/>
              <a:t>: жестко заданные, неуправляемые и управляемые.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05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Классификация </a:t>
            </a:r>
            <a:r>
              <a:rPr lang="ru-RU" altLang="ru-RU" sz="32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altLang="ru-RU" sz="32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altLang="ru-RU" sz="32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педагогических </a:t>
            </a:r>
            <a:r>
              <a:rPr lang="ru-RU" altLang="ru-RU" sz="3200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ситуаций</a:t>
            </a:r>
            <a:endParaRPr lang="ru-RU" sz="3200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204864"/>
            <a:ext cx="6984776" cy="383002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95000"/>
              </a:lnSpc>
              <a:buClr>
                <a:srgbClr val="000099"/>
              </a:buClr>
              <a:buFont typeface="Wingdings" pitchFamily="2" charset="2"/>
              <a:buChar char="§"/>
            </a:pPr>
            <a:r>
              <a:rPr lang="ru-RU" altLang="ru-RU" b="1" i="1" dirty="0"/>
              <a:t>В.А. </a:t>
            </a:r>
            <a:r>
              <a:rPr lang="ru-RU" altLang="ru-RU" b="1" i="1" dirty="0" err="1"/>
              <a:t>Сластенин</a:t>
            </a:r>
            <a:r>
              <a:rPr lang="ru-RU" altLang="ru-RU" dirty="0"/>
              <a:t> выделяет следующие педагогические ситуации: по месту возникновения и протекания; по взаимодействующим субъектам и объектам; по сущности педагогического процесса (дидактические, воспитательные и др.); по заложенным в ситуации воспитательным перспективам и др.</a:t>
            </a:r>
          </a:p>
          <a:p>
            <a:pPr algn="just">
              <a:lnSpc>
                <a:spcPct val="95000"/>
              </a:lnSpc>
              <a:buClr>
                <a:srgbClr val="000099"/>
              </a:buClr>
              <a:buFont typeface="Wingdings" pitchFamily="2" charset="2"/>
              <a:buNone/>
            </a:pPr>
            <a:endParaRPr lang="ru-RU" altLang="ru-RU" dirty="0"/>
          </a:p>
          <a:p>
            <a:pPr algn="just">
              <a:lnSpc>
                <a:spcPct val="95000"/>
              </a:lnSpc>
              <a:buClr>
                <a:srgbClr val="000099"/>
              </a:buClr>
              <a:buFont typeface="Wingdings" pitchFamily="2" charset="2"/>
              <a:buChar char="§"/>
            </a:pPr>
            <a:r>
              <a:rPr lang="ru-RU" altLang="ru-RU" b="1" i="1" dirty="0"/>
              <a:t>И.Н. Емельянова</a:t>
            </a:r>
            <a:r>
              <a:rPr lang="ru-RU" altLang="ru-RU" dirty="0"/>
              <a:t> характеризует педагогические ситуации как: </a:t>
            </a:r>
            <a:r>
              <a:rPr lang="ru-RU" altLang="ru-RU" i="1" dirty="0"/>
              <a:t>неопределенные</a:t>
            </a:r>
            <a:r>
              <a:rPr lang="ru-RU" altLang="ru-RU" dirty="0"/>
              <a:t> (недостаточность информации) и </a:t>
            </a:r>
            <a:r>
              <a:rPr lang="ru-RU" altLang="ru-RU" i="1" dirty="0"/>
              <a:t>определенные</a:t>
            </a:r>
            <a:r>
              <a:rPr lang="ru-RU" altLang="ru-RU" dirty="0"/>
              <a:t> (имеется полная информация); </a:t>
            </a:r>
            <a:r>
              <a:rPr lang="ru-RU" altLang="ru-RU" i="1" dirty="0"/>
              <a:t>открытые </a:t>
            </a:r>
            <a:r>
              <a:rPr lang="ru-RU" altLang="ru-RU" dirty="0"/>
              <a:t>(с точки зрения поиска альтернатив) и </a:t>
            </a:r>
            <a:r>
              <a:rPr lang="ru-RU" altLang="ru-RU" i="1" dirty="0"/>
              <a:t>закрытые</a:t>
            </a:r>
            <a:r>
              <a:rPr lang="ru-RU" altLang="ru-RU" dirty="0"/>
              <a:t>; </a:t>
            </a:r>
            <a:r>
              <a:rPr lang="ru-RU" altLang="ru-RU" i="1" dirty="0"/>
              <a:t>конечные</a:t>
            </a:r>
            <a:r>
              <a:rPr lang="ru-RU" altLang="ru-RU" dirty="0"/>
              <a:t>, предполагающие только одно единственное решение, которое окончательно разрешает ситуацию, и </a:t>
            </a:r>
            <a:r>
              <a:rPr lang="ru-RU" altLang="ru-RU" i="1" dirty="0"/>
              <a:t>неконечные</a:t>
            </a:r>
            <a:r>
              <a:rPr lang="ru-RU" altLang="ru-RU" dirty="0"/>
              <a:t> – принимаемое решение допускает возможность его улучшения.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07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Алгоритм анализа педагогической ситуации</a:t>
            </a:r>
            <a:endParaRPr lang="ru-RU" sz="3200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88840"/>
            <a:ext cx="6912768" cy="397403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  <a:buClr>
                <a:srgbClr val="0000CC"/>
              </a:buClr>
              <a:buFontTx/>
              <a:buAutoNum type="arabicPeriod"/>
            </a:pPr>
            <a:r>
              <a:rPr lang="ru-RU" altLang="ru-RU" b="1" dirty="0"/>
              <a:t>Анализ действия </a:t>
            </a:r>
            <a:r>
              <a:rPr lang="ru-RU" altLang="ru-RU" dirty="0"/>
              <a:t>(импульсивное, аффективное, непроизвольное, внушаемое, нечаянное, бесполезное, негативистское, сознательное действие с непредвиденным результатом, умышленное действие).</a:t>
            </a:r>
          </a:p>
          <a:p>
            <a:pPr algn="just">
              <a:lnSpc>
                <a:spcPct val="80000"/>
              </a:lnSpc>
              <a:buClr>
                <a:srgbClr val="0000CC"/>
              </a:buClr>
              <a:buFontTx/>
              <a:buAutoNum type="arabicPeriod"/>
            </a:pPr>
            <a:r>
              <a:rPr lang="ru-RU" altLang="ru-RU" b="1" dirty="0"/>
              <a:t>Анализ мотива</a:t>
            </a:r>
            <a:r>
              <a:rPr lang="ru-RU" altLang="ru-RU" dirty="0"/>
              <a:t>. Определение возможных причин поступка.</a:t>
            </a:r>
          </a:p>
          <a:p>
            <a:pPr algn="just">
              <a:lnSpc>
                <a:spcPct val="80000"/>
              </a:lnSpc>
              <a:buClr>
                <a:srgbClr val="0000CC"/>
              </a:buClr>
              <a:buFontTx/>
              <a:buAutoNum type="arabicPeriod"/>
            </a:pPr>
            <a:r>
              <a:rPr lang="ru-RU" altLang="ru-RU" b="1" dirty="0"/>
              <a:t>Поиск противоречия</a:t>
            </a:r>
            <a:r>
              <a:rPr lang="ru-RU" altLang="ru-RU" dirty="0"/>
              <a:t>, которое лежит в основе данной ситуации.</a:t>
            </a:r>
          </a:p>
          <a:p>
            <a:pPr algn="just">
              <a:lnSpc>
                <a:spcPct val="80000"/>
              </a:lnSpc>
              <a:buClr>
                <a:srgbClr val="0000CC"/>
              </a:buClr>
              <a:buFontTx/>
              <a:buAutoNum type="arabicPeriod"/>
            </a:pPr>
            <a:r>
              <a:rPr lang="ru-RU" altLang="ru-RU" b="1" dirty="0"/>
              <a:t>Поиск точки опоры </a:t>
            </a:r>
            <a:r>
              <a:rPr lang="ru-RU" altLang="ru-RU" dirty="0"/>
              <a:t>для разрешения противоречия: закономерности, особенности возраста, общения и др.</a:t>
            </a:r>
          </a:p>
          <a:p>
            <a:pPr algn="just">
              <a:lnSpc>
                <a:spcPct val="80000"/>
              </a:lnSpc>
              <a:buClr>
                <a:srgbClr val="0000CC"/>
              </a:buClr>
              <a:buFontTx/>
              <a:buAutoNum type="arabicPeriod"/>
            </a:pPr>
            <a:r>
              <a:rPr lang="ru-RU" altLang="ru-RU" b="1" dirty="0"/>
              <a:t>Постановка педагогической задачи</a:t>
            </a:r>
            <a:r>
              <a:rPr lang="ru-RU" alt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06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Алгоритм анализа педагогической ситуации</a:t>
            </a:r>
            <a:endParaRPr lang="ru-RU" sz="3200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348880"/>
            <a:ext cx="6840760" cy="3603812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Clr>
                <a:srgbClr val="0000CC"/>
              </a:buClr>
              <a:buNone/>
            </a:pPr>
            <a:r>
              <a:rPr lang="ru-RU" altLang="ru-RU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6. </a:t>
            </a:r>
            <a:r>
              <a:rPr lang="ru-RU" altLang="ru-RU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Поиск  </a:t>
            </a:r>
            <a:r>
              <a:rPr lang="ru-RU" altLang="ru-RU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стандартных и нестандартных вариантов ее решения</a:t>
            </a:r>
            <a:r>
              <a:rPr lang="ru-RU" altLang="ru-RU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lang="ru-RU" altLang="ru-RU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lnSpc>
                <a:spcPct val="80000"/>
              </a:lnSpc>
              <a:buClr>
                <a:srgbClr val="0000CC"/>
              </a:buClr>
              <a:buNone/>
            </a:pPr>
            <a:r>
              <a:rPr lang="ru-RU" altLang="ru-RU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7. </a:t>
            </a:r>
            <a:r>
              <a:rPr lang="ru-RU" altLang="ru-RU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Четкое </a:t>
            </a:r>
            <a:r>
              <a:rPr lang="ru-RU" altLang="ru-RU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определение собственной педагогической позиции</a:t>
            </a:r>
            <a:r>
              <a:rPr lang="ru-RU" altLang="ru-RU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: что является критерием успешности решения ситуации.</a:t>
            </a:r>
          </a:p>
          <a:p>
            <a:pPr marL="0" indent="0" algn="just">
              <a:lnSpc>
                <a:spcPct val="80000"/>
              </a:lnSpc>
              <a:buClr>
                <a:srgbClr val="0000CC"/>
              </a:buClr>
              <a:buNone/>
            </a:pPr>
            <a:r>
              <a:rPr lang="ru-RU" altLang="ru-RU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8. </a:t>
            </a:r>
            <a:r>
              <a:rPr lang="ru-RU" altLang="ru-RU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Обоснование </a:t>
            </a:r>
            <a:r>
              <a:rPr lang="ru-RU" altLang="ru-RU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выбора решения</a:t>
            </a:r>
            <a:r>
              <a:rPr lang="ru-RU" altLang="ru-RU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0" indent="0" algn="just">
              <a:lnSpc>
                <a:spcPct val="80000"/>
              </a:lnSpc>
              <a:buClr>
                <a:srgbClr val="0000CC"/>
              </a:buClr>
              <a:buNone/>
            </a:pPr>
            <a:r>
              <a:rPr lang="ru-RU" altLang="ru-RU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9. </a:t>
            </a:r>
            <a:r>
              <a:rPr lang="ru-RU" altLang="ru-RU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Предварительная </a:t>
            </a:r>
            <a:r>
              <a:rPr lang="ru-RU" altLang="ru-RU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оценка возможных позитивных и негативных последствий </a:t>
            </a:r>
            <a:r>
              <a:rPr lang="ru-RU" altLang="ru-RU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данного решения.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7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154</TotalTime>
  <Words>1573</Words>
  <Application>Microsoft Office PowerPoint</Application>
  <PresentationFormat>Экран (4:3)</PresentationFormat>
  <Paragraphs>118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Кнопка</vt:lpstr>
      <vt:lpstr>Презентация PowerPoint</vt:lpstr>
      <vt:lpstr>Презентация PowerPoint</vt:lpstr>
      <vt:lpstr>Педагогическая ситуация</vt:lpstr>
      <vt:lpstr>Педагогическая задача</vt:lpstr>
      <vt:lpstr>Виды педагогических ситуаций</vt:lpstr>
      <vt:lpstr>Классификация  педагогических ситуаций</vt:lpstr>
      <vt:lpstr>Классификация  педагогических ситуаций</vt:lpstr>
      <vt:lpstr>Алгоритм анализа педагогической ситуации</vt:lpstr>
      <vt:lpstr>Алгоритм анализа педагогической ситуации</vt:lpstr>
      <vt:lpstr>Требуемые умения  для решения педагогических ситуаций</vt:lpstr>
      <vt:lpstr>Антипедагогический вариант</vt:lpstr>
      <vt:lpstr>Нейтральный вариант</vt:lpstr>
      <vt:lpstr>Вариант реагирования  на положительный эффект</vt:lpstr>
      <vt:lpstr>Конструктивный вариант</vt:lpstr>
      <vt:lpstr>Педагогические правила (А.С. Чернышев, автор "Практикума по решению конфликтных педагогических ситуаций»)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 для самообразования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ddtuser</dc:creator>
  <cp:lastModifiedBy>ddtuser</cp:lastModifiedBy>
  <cp:revision>6</cp:revision>
  <dcterms:created xsi:type="dcterms:W3CDTF">2019-12-03T08:54:35Z</dcterms:created>
  <dcterms:modified xsi:type="dcterms:W3CDTF">2019-12-03T11:43:42Z</dcterms:modified>
</cp:coreProperties>
</file>