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</p:sldMasterIdLst>
  <p:sldIdLst>
    <p:sldId id="256" r:id="rId6"/>
    <p:sldId id="257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38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85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545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4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726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7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13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2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48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868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46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45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285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4412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124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256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3005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0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410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877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650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91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194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899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363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65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256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22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85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23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083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601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575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695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86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818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309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7773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069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902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309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3663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5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6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11.03.2019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4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Подвижность, любознательность, конкретность мышления, большая впечатлительность, подражательность и вместе с тем неумение долго концертировать свое внимание на </a:t>
            </a:r>
            <a:r>
              <a:rPr lang="ru-RU" dirty="0" smtClean="0"/>
              <a:t>чем-либо.</a:t>
            </a:r>
          </a:p>
          <a:p>
            <a:r>
              <a:rPr lang="ru-RU" dirty="0" smtClean="0"/>
              <a:t> Высок </a:t>
            </a:r>
            <a:r>
              <a:rPr lang="ru-RU" dirty="0"/>
              <a:t>естественный авторитет взрослого. Все его предложения принимаются и выполняются очень охотно. Его суждения и оценки, выраженные эмоциональной и доступной для детей форме, легко становятся суждениями и оценками самих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Что нужно учитывать педагогу</a:t>
            </a:r>
            <a:r>
              <a:rPr lang="ru-RU" sz="4000" b="1" dirty="0">
                <a:latin typeface="Monotype Corsiva" pitchFamily="66" charset="0"/>
              </a:rPr>
              <a:t> в работе </a:t>
            </a:r>
            <a:r>
              <a:rPr lang="ru-RU" sz="4000" b="1" dirty="0" smtClean="0">
                <a:latin typeface="Monotype Corsiva" pitchFamily="66" charset="0"/>
              </a:rPr>
              <a:t> с детьми 7-8 лет</a:t>
            </a:r>
            <a:endParaRPr lang="ru-RU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3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Отличаются </a:t>
            </a:r>
            <a:r>
              <a:rPr lang="ru-RU" sz="1400" dirty="0">
                <a:latin typeface="Times New Roman"/>
                <a:ea typeface="Times New Roman"/>
              </a:rPr>
              <a:t>большой жизнерадостностью, внутренней уравновешенностью, постоянным стремлением к активной практической деятельности. 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Эмоции </a:t>
            </a:r>
            <a:r>
              <a:rPr lang="ru-RU" sz="1400" dirty="0">
                <a:latin typeface="Times New Roman"/>
                <a:ea typeface="Times New Roman"/>
              </a:rPr>
              <a:t>занимают важное место в психике этого возраста, им подчинено поведение ребят. 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Дети </a:t>
            </a:r>
            <a:r>
              <a:rPr lang="ru-RU" sz="1400" dirty="0">
                <a:latin typeface="Times New Roman"/>
                <a:ea typeface="Times New Roman"/>
              </a:rPr>
              <a:t>этого возраста весьма дружелюбны, легко вступают в общение. Для них все большее значение начинают приобретать оценки их поступков не только со стороны старших, но и сверстников. 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Их </a:t>
            </a:r>
            <a:r>
              <a:rPr lang="ru-RU" sz="1400" dirty="0">
                <a:latin typeface="Times New Roman"/>
                <a:ea typeface="Times New Roman"/>
              </a:rPr>
              <a:t>увлекает совместная коллективная деятельность. Они легко и охотно выполняют поручения и отнюдь не безразличны к той роли, которая им при этом выпадает. Они хотят ощущать себя в положении людей, облеченных определенными обязанностями, ответственностью и доверием. Неудача вызывает у них резкую потерю интереса к делу, а успех сообщает эмоциональный подъем. 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Далекие </a:t>
            </a:r>
            <a:r>
              <a:rPr lang="ru-RU" sz="1400" dirty="0">
                <a:latin typeface="Times New Roman"/>
                <a:ea typeface="Times New Roman"/>
              </a:rPr>
              <a:t>цели, неконкретные поручения и беседы «вообще» здесь неуместны</a:t>
            </a:r>
            <a:r>
              <a:rPr lang="ru-RU" sz="1400" dirty="0" smtClean="0"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Из личных качеств они больше всего ценят физическую силу, ловкость, смелость, находчивость, верность. 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В </a:t>
            </a:r>
            <a:r>
              <a:rPr lang="ru-RU" sz="1400" dirty="0">
                <a:latin typeface="Times New Roman"/>
                <a:ea typeface="Times New Roman"/>
              </a:rPr>
              <a:t>этом возрасте ребята склонны постоянно меряться силами, готовы соревноваться буквально во всем. Их захватывают игры, содержащие тайну, приключения, поиск, они весьма расположены к эмоционально окрашенным обычаям жизни, ритуалам и символам. 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Они </a:t>
            </a:r>
            <a:r>
              <a:rPr lang="ru-RU" sz="1400" dirty="0">
                <a:latin typeface="Times New Roman"/>
                <a:ea typeface="Times New Roman"/>
              </a:rPr>
              <a:t>охотно принимают руководство </a:t>
            </a:r>
            <a:r>
              <a:rPr lang="ru-RU" sz="1400" dirty="0" smtClean="0">
                <a:latin typeface="Times New Roman"/>
                <a:ea typeface="Times New Roman"/>
              </a:rPr>
              <a:t>взрослого. </a:t>
            </a:r>
            <a:r>
              <a:rPr lang="ru-RU" sz="1400" dirty="0">
                <a:latin typeface="Times New Roman"/>
                <a:ea typeface="Times New Roman"/>
              </a:rPr>
              <a:t>К его предложениям относятся с доверием и с готовностью откликаются на них. 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Доброжелательное </a:t>
            </a:r>
            <a:r>
              <a:rPr lang="ru-RU" sz="1400" dirty="0">
                <a:latin typeface="Times New Roman"/>
                <a:ea typeface="Times New Roman"/>
              </a:rPr>
              <a:t>отношение и участие </a:t>
            </a:r>
            <a:r>
              <a:rPr lang="ru-RU" sz="1400" dirty="0" smtClean="0">
                <a:latin typeface="Times New Roman"/>
                <a:ea typeface="Times New Roman"/>
              </a:rPr>
              <a:t>взрослого вносят </a:t>
            </a:r>
            <a:r>
              <a:rPr lang="ru-RU" sz="1400" dirty="0">
                <a:latin typeface="Times New Roman"/>
                <a:ea typeface="Times New Roman"/>
              </a:rPr>
              <a:t>оживление в любую деятельность ребят, и вызывает их активность.</a:t>
            </a: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Monotype Corsiva" pitchFamily="66" charset="0"/>
              </a:rPr>
              <a:t>Что нужно учитывать педагогу</a:t>
            </a:r>
            <a:r>
              <a:rPr lang="ru-RU" sz="3600" b="1" dirty="0">
                <a:latin typeface="Monotype Corsiva" pitchFamily="66" charset="0"/>
              </a:rPr>
              <a:t> в работе  </a:t>
            </a:r>
            <a:r>
              <a:rPr lang="ru-RU" sz="3600" b="1" dirty="0" smtClean="0">
                <a:latin typeface="Monotype Corsiva" pitchFamily="66" charset="0"/>
              </a:rPr>
              <a:t>с детьми 9-10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88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556792"/>
            <a:ext cx="8640960" cy="4569371"/>
          </a:xfrm>
        </p:spPr>
        <p:txBody>
          <a:bodyPr>
            <a:normAutofit fontScale="92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	Резко </a:t>
            </a:r>
            <a:r>
              <a:rPr lang="ru-RU" dirty="0">
                <a:latin typeface="Times New Roman"/>
                <a:ea typeface="Times New Roman"/>
              </a:rPr>
              <a:t>возрастает значение коллектива, его общественного мнения, отношений со сверстниками, оценки ими его поступков и действий. Он стремится завоевать в их глазах авторитет, занять достойное место в коллективе. 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Заметно </a:t>
            </a:r>
            <a:r>
              <a:rPr lang="ru-RU" dirty="0">
                <a:latin typeface="Times New Roman"/>
                <a:ea typeface="Times New Roman"/>
              </a:rPr>
              <a:t>проявляется стремление к самостоятельности и независимости, возникает интерес к собственной личности, формируется самооценка, развиваются абстрактные формы мышления. Часто он не видит прямой связи между привлекательными для него качествами личности и своим повседневным поведением.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этом возрасте ребята склонны к творческим и спортивным играм, где можно проверить волевые качества: выносливость, настойчивость, выдержку. Их тянет к романтике. </a:t>
            </a:r>
            <a:r>
              <a:rPr lang="ru-RU" dirty="0" smtClean="0">
                <a:latin typeface="Times New Roman"/>
                <a:ea typeface="Times New Roman"/>
              </a:rPr>
              <a:t>Взрослому легче </a:t>
            </a:r>
            <a:r>
              <a:rPr lang="ru-RU" dirty="0">
                <a:latin typeface="Times New Roman"/>
                <a:ea typeface="Times New Roman"/>
              </a:rPr>
              <a:t>воздействовать </a:t>
            </a:r>
            <a:r>
              <a:rPr lang="ru-RU" dirty="0" smtClean="0">
                <a:latin typeface="Times New Roman"/>
                <a:ea typeface="Times New Roman"/>
              </a:rPr>
              <a:t>на детей, </a:t>
            </a:r>
            <a:r>
              <a:rPr lang="ru-RU" dirty="0">
                <a:latin typeface="Times New Roman"/>
                <a:ea typeface="Times New Roman"/>
              </a:rPr>
              <a:t>если он выступает в роли старшего члена коллектива и, таким образом, «изнутри» </a:t>
            </a:r>
            <a:r>
              <a:rPr lang="ru-RU" dirty="0" smtClean="0">
                <a:latin typeface="Times New Roman"/>
                <a:ea typeface="Times New Roman"/>
              </a:rPr>
              <a:t>влияет на </a:t>
            </a:r>
            <a:r>
              <a:rPr lang="ru-RU" dirty="0">
                <a:latin typeface="Times New Roman"/>
                <a:ea typeface="Times New Roman"/>
              </a:rPr>
              <a:t>общественное мнение.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Monotype Corsiva" pitchFamily="66" charset="0"/>
              </a:rPr>
              <a:t>Что нужно учитывать педагогу</a:t>
            </a:r>
            <a:r>
              <a:rPr lang="ru-RU" sz="3600" b="1" dirty="0">
                <a:latin typeface="Monotype Corsiva" pitchFamily="66" charset="0"/>
              </a:rPr>
              <a:t> в работе  </a:t>
            </a:r>
            <a:r>
              <a:rPr lang="ru-RU" sz="3600" b="1" dirty="0" smtClean="0">
                <a:latin typeface="Monotype Corsiva" pitchFamily="66" charset="0"/>
              </a:rPr>
              <a:t>с детьми 11-12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46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5" y="1556792"/>
            <a:ext cx="8856984" cy="5184576"/>
          </a:xfrm>
        </p:spPr>
        <p:txBody>
          <a:bodyPr>
            <a:normAutofit fontScale="70000" lnSpcReduction="20000"/>
          </a:bodyPr>
          <a:lstStyle/>
          <a:p>
            <a:pPr lvl="1" indent="450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/>
              <a:t>    Складываются </a:t>
            </a:r>
            <a:r>
              <a:rPr lang="ru-RU" dirty="0"/>
              <a:t>собственные моральные установки и требования, которые определяют характер взаимоотношений со старшими и сверстниками. </a:t>
            </a:r>
            <a:endParaRPr lang="ru-RU" dirty="0" smtClean="0"/>
          </a:p>
          <a:p>
            <a:pPr lvl="1" indent="450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/>
              <a:t>	</a:t>
            </a:r>
            <a:r>
              <a:rPr lang="ru-RU" dirty="0" smtClean="0"/>
              <a:t>Появляется </a:t>
            </a:r>
            <a:r>
              <a:rPr lang="ru-RU" dirty="0"/>
              <a:t>способность противостоять влиянию окружающих, отвергать те или иные требования и утверждать то, что они сами считают несомненным и правильным. Они начинают обращать эти требования и к самим себе. </a:t>
            </a:r>
            <a:endParaRPr lang="ru-RU" dirty="0" smtClean="0"/>
          </a:p>
          <a:p>
            <a:pPr lvl="1" indent="450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/>
              <a:t>	</a:t>
            </a:r>
            <a:r>
              <a:rPr lang="ru-RU" dirty="0" smtClean="0"/>
              <a:t>Они </a:t>
            </a:r>
            <a:r>
              <a:rPr lang="ru-RU" dirty="0"/>
              <a:t>способны сознательно добиваться поставленной цели, готовы к сложной деятельности, включающей в себя и малоинтересную подготовительную работу, упорно преодолевая препятствия</a:t>
            </a:r>
            <a:r>
              <a:rPr lang="ru-RU" dirty="0" smtClean="0"/>
              <a:t>.</a:t>
            </a:r>
          </a:p>
          <a:p>
            <a:pPr lvl="1" indent="450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/>
              <a:t>	</a:t>
            </a:r>
            <a:r>
              <a:rPr lang="ru-RU" dirty="0" smtClean="0"/>
              <a:t> </a:t>
            </a:r>
            <a:r>
              <a:rPr lang="ru-RU" dirty="0"/>
              <a:t>Чем насыщеннее, энергичнее, </a:t>
            </a:r>
            <a:r>
              <a:rPr lang="ru-RU" dirty="0" err="1"/>
              <a:t>напряженнее</a:t>
            </a:r>
            <a:r>
              <a:rPr lang="ru-RU" dirty="0"/>
              <a:t> их жизнь, тем более она им нравится.</a:t>
            </a:r>
          </a:p>
          <a:p>
            <a:pPr marL="919163" lvl="1" indent="450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/>
              <a:t>Больше </a:t>
            </a:r>
            <a:r>
              <a:rPr lang="ru-RU" dirty="0"/>
              <a:t>не существует естественный авторитет взрослого. Они болезненно относятся к расхождениям между словами и делами </a:t>
            </a:r>
            <a:r>
              <a:rPr lang="ru-RU" dirty="0" smtClean="0"/>
              <a:t>взрослого. </a:t>
            </a:r>
          </a:p>
          <a:p>
            <a:pPr marL="919163" lvl="1" indent="450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/>
              <a:t>Они </a:t>
            </a:r>
            <a:r>
              <a:rPr lang="ru-RU" dirty="0"/>
              <a:t>все настойчивее начинают требовать от старших уважения своих взглядов и мнений и особенно ценят серьезный, искренний тон взаимоотношений.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Monotype Corsiva" pitchFamily="66" charset="0"/>
              </a:rPr>
              <a:t>Что нужно учитывать педагогу</a:t>
            </a:r>
            <a:r>
              <a:rPr lang="ru-RU" sz="3600" b="1" dirty="0">
                <a:latin typeface="Monotype Corsiva" pitchFamily="66" charset="0"/>
              </a:rPr>
              <a:t> в работе  с </a:t>
            </a:r>
            <a:r>
              <a:rPr lang="ru-RU" sz="3600" b="1" dirty="0" smtClean="0">
                <a:latin typeface="Monotype Corsiva" pitchFamily="66" charset="0"/>
              </a:rPr>
              <a:t>детьми 13-15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96529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Тема Office</vt:lpstr>
      <vt:lpstr>Волна</vt:lpstr>
      <vt:lpstr>1_Волна</vt:lpstr>
      <vt:lpstr>3_Волна</vt:lpstr>
      <vt:lpstr>4_Волна</vt:lpstr>
      <vt:lpstr>Что нужно учитывать педагогу в работе  с детьми 7-8 лет</vt:lpstr>
      <vt:lpstr>Что нужно учитывать педагогу в работе  с детьми 9-10 лет</vt:lpstr>
      <vt:lpstr>Что нужно учитывать педагогу в работе  с детьми 11-12 лет</vt:lpstr>
      <vt:lpstr>Что нужно учитывать педагогу в работе  с детьми 13-15 лет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нужно учитывать педагогу в работе  с детьми 7-8 лет</dc:title>
  <dc:creator>User</dc:creator>
  <cp:lastModifiedBy>Пользователь Windows</cp:lastModifiedBy>
  <cp:revision>1</cp:revision>
  <dcterms:created xsi:type="dcterms:W3CDTF">2019-03-11T15:19:15Z</dcterms:created>
  <dcterms:modified xsi:type="dcterms:W3CDTF">2019-03-11T15:23:20Z</dcterms:modified>
</cp:coreProperties>
</file>