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8"/>
  </p:notesMasterIdLst>
  <p:handoutMasterIdLst>
    <p:handoutMasterId r:id="rId19"/>
  </p:handoutMasterIdLst>
  <p:sldIdLst>
    <p:sldId id="467" r:id="rId2"/>
    <p:sldId id="469" r:id="rId3"/>
    <p:sldId id="483" r:id="rId4"/>
    <p:sldId id="484" r:id="rId5"/>
    <p:sldId id="491" r:id="rId6"/>
    <p:sldId id="465" r:id="rId7"/>
    <p:sldId id="462" r:id="rId8"/>
    <p:sldId id="466" r:id="rId9"/>
    <p:sldId id="494" r:id="rId10"/>
    <p:sldId id="470" r:id="rId11"/>
    <p:sldId id="471" r:id="rId12"/>
    <p:sldId id="472" r:id="rId13"/>
    <p:sldId id="473" r:id="rId14"/>
    <p:sldId id="474" r:id="rId15"/>
    <p:sldId id="475" r:id="rId16"/>
    <p:sldId id="281" r:id="rId1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CC"/>
    <a:srgbClr val="6600FF"/>
    <a:srgbClr val="800080"/>
    <a:srgbClr val="E7534F"/>
    <a:srgbClr val="FFFFCC"/>
    <a:srgbClr val="CC3300"/>
    <a:srgbClr val="3333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9323" autoAdjust="0"/>
  </p:normalViewPr>
  <p:slideViewPr>
    <p:cSldViewPr>
      <p:cViewPr varScale="1">
        <p:scale>
          <a:sx n="75" d="100"/>
          <a:sy n="75" d="100"/>
        </p:scale>
        <p:origin x="-143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7236E7-18EC-47FD-A609-CDD27003EF59}" type="doc">
      <dgm:prSet loTypeId="urn:microsoft.com/office/officeart/2005/8/layout/pList2#2" loCatId="list" qsTypeId="urn:microsoft.com/office/officeart/2005/8/quickstyle/simple1" qsCatId="simple" csTypeId="urn:microsoft.com/office/officeart/2005/8/colors/colorful5" csCatId="colorful" phldr="1"/>
      <dgm:spPr/>
    </dgm:pt>
    <dgm:pt modelId="{598BAC95-7B06-45D9-8BE9-3EEE062B4EC5}">
      <dgm:prSet phldrT="[Текст]" custT="1"/>
      <dgm:spPr>
        <a:solidFill>
          <a:srgbClr val="FF0000"/>
        </a:solidFill>
      </dgm:spPr>
      <dgm:t>
        <a:bodyPr vert="vert270" anchor="ctr"/>
        <a:lstStyle/>
        <a:p>
          <a:r>
            <a:rPr lang="ru-RU" sz="20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rPr>
            <a:t>«Во славу Отечества»</a:t>
          </a:r>
          <a:endParaRPr lang="ru-RU" sz="2000" b="1" dirty="0">
            <a:solidFill>
              <a:srgbClr val="FFFFCC"/>
            </a:solidFill>
            <a:latin typeface="Arial" pitchFamily="34" charset="0"/>
            <a:cs typeface="Arial" pitchFamily="34" charset="0"/>
          </a:endParaRPr>
        </a:p>
      </dgm:t>
    </dgm:pt>
    <dgm:pt modelId="{7814E17C-D0FA-4874-9CD4-0014B8833F1D}" type="parTrans" cxnId="{6B7A1A8C-60BA-4080-95C6-31DB31FF8189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2A0D3D8-78D4-4C84-8764-433536BCA27A}" type="sibTrans" cxnId="{6B7A1A8C-60BA-4080-95C6-31DB31FF8189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EAC3984-F4DC-48E4-8A2C-113F3A1A1DE0}">
      <dgm:prSet phldrT="[Текст]" custT="1"/>
      <dgm:spPr>
        <a:solidFill>
          <a:srgbClr val="0033CC"/>
        </a:solidFill>
      </dgm:spPr>
      <dgm:t>
        <a:bodyPr vert="vert270" anchor="ctr"/>
        <a:lstStyle/>
        <a:p>
          <a:pPr algn="ctr"/>
          <a:r>
            <a:rPr lang="ru-RU" sz="20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rPr>
            <a:t>«Чудеса своими руками»</a:t>
          </a:r>
          <a:endParaRPr lang="ru-RU" sz="2000" b="1" dirty="0">
            <a:solidFill>
              <a:srgbClr val="FFFFCC"/>
            </a:solidFill>
            <a:latin typeface="Arial" pitchFamily="34" charset="0"/>
            <a:cs typeface="Arial" pitchFamily="34" charset="0"/>
          </a:endParaRPr>
        </a:p>
      </dgm:t>
    </dgm:pt>
    <dgm:pt modelId="{06F53AF2-D67A-4075-ACB8-0C309D4E5E04}" type="parTrans" cxnId="{2BDBFB10-53A0-481D-A1BA-EFF8421C0056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CB7A679-D90D-4A38-9B8D-2DB77145D3B4}" type="sibTrans" cxnId="{2BDBFB10-53A0-481D-A1BA-EFF8421C0056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370D87B-E7BB-4F25-A2BB-EE17430AF68B}">
      <dgm:prSet custT="1"/>
      <dgm:spPr>
        <a:solidFill>
          <a:srgbClr val="7030A0"/>
        </a:solidFill>
      </dgm:spPr>
      <dgm:t>
        <a:bodyPr vert="vert270" anchor="ctr"/>
        <a:lstStyle/>
        <a:p>
          <a:r>
            <a:rPr lang="ru-RU" sz="20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rPr>
            <a:t>«Будущее России»</a:t>
          </a:r>
          <a:endParaRPr lang="ru-RU" sz="2000" b="1" dirty="0">
            <a:solidFill>
              <a:srgbClr val="FFFFCC"/>
            </a:solidFill>
            <a:latin typeface="Arial" pitchFamily="34" charset="0"/>
            <a:cs typeface="Arial" pitchFamily="34" charset="0"/>
          </a:endParaRPr>
        </a:p>
      </dgm:t>
    </dgm:pt>
    <dgm:pt modelId="{ACFFDC02-E81A-4DBE-9875-DAEB7FDBAD48}" type="parTrans" cxnId="{B43DCC8E-92D8-453D-80F7-7CE90DBAF0AD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2F0FA57-9194-42EB-9AD3-C5A95BAAD93D}" type="sibTrans" cxnId="{B43DCC8E-92D8-453D-80F7-7CE90DBAF0AD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FA827CC-FA52-4D89-A33B-A66EC483D4F4}">
      <dgm:prSet custT="1"/>
      <dgm:spPr>
        <a:solidFill>
          <a:srgbClr val="00B0F0"/>
        </a:solidFill>
      </dgm:spPr>
      <dgm:t>
        <a:bodyPr vert="vert270" anchor="ctr"/>
        <a:lstStyle/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«Душа </a:t>
          </a:r>
        </a:p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России»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CE08CF9-BC21-429C-9782-246CEA11F465}" type="parTrans" cxnId="{506DBA0A-FD77-49ED-AE07-B3676EC44B98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A63D847-6CEE-4E88-B522-B16C3CF9B0C6}" type="sibTrans" cxnId="{506DBA0A-FD77-49ED-AE07-B3676EC44B98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D6F23E7-67AD-4370-9957-825F68C3B78C}">
      <dgm:prSet custT="1"/>
      <dgm:spPr>
        <a:solidFill>
          <a:srgbClr val="008000"/>
        </a:solidFill>
      </dgm:spPr>
      <dgm:t>
        <a:bodyPr vert="vert270" anchor="ctr"/>
        <a:lstStyle/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Несущие радость»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E220F41-9E24-44F6-A149-98767EBFC421}" type="parTrans" cxnId="{5329CAA1-567C-4F1D-B4C0-87D37C48E361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E04B0B5-AD09-4345-BBEF-1F36A19E6024}" type="sibTrans" cxnId="{5329CAA1-567C-4F1D-B4C0-87D37C48E361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6D07D54-6882-45DD-A84B-8DA3AF25A773}">
      <dgm:prSet phldrT="[Текст]" custT="1"/>
      <dgm:spPr>
        <a:solidFill>
          <a:srgbClr val="FFFF00"/>
        </a:solidFill>
      </dgm:spPr>
      <dgm:t>
        <a:bodyPr vert="vert270" anchor="ctr"/>
        <a:lstStyle/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«В интересах ребенка»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D3E6D2F-2FC3-46DA-9F81-724E086D3F32}" type="sibTrans" cxnId="{FD7026DD-9139-4C48-AC3E-ED0FB645DA55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D234053-9948-432A-B441-2D95E490DB3E}" type="parTrans" cxnId="{FD7026DD-9139-4C48-AC3E-ED0FB645DA55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14B7AD9-E156-476E-A608-E53CAA9638E0}" type="pres">
      <dgm:prSet presAssocID="{1D7236E7-18EC-47FD-A609-CDD27003EF59}" presName="Name0" presStyleCnt="0">
        <dgm:presLayoutVars>
          <dgm:dir/>
          <dgm:resizeHandles val="exact"/>
        </dgm:presLayoutVars>
      </dgm:prSet>
      <dgm:spPr/>
    </dgm:pt>
    <dgm:pt modelId="{2EBF604F-6C35-41F7-A187-08E2EDD86C28}" type="pres">
      <dgm:prSet presAssocID="{1D7236E7-18EC-47FD-A609-CDD27003EF59}" presName="bkgdShp" presStyleLbl="alignAccFollowNode1" presStyleIdx="0" presStyleCnt="1" custScaleY="63599" custLinFactNeighborX="-962"/>
      <dgm:spPr/>
    </dgm:pt>
    <dgm:pt modelId="{2ACDD5FD-61DB-488A-8F53-C85A4CCBF103}" type="pres">
      <dgm:prSet presAssocID="{1D7236E7-18EC-47FD-A609-CDD27003EF59}" presName="linComp" presStyleCnt="0"/>
      <dgm:spPr/>
    </dgm:pt>
    <dgm:pt modelId="{8812D86F-027B-423C-BB40-6B86DDAE1D60}" type="pres">
      <dgm:prSet presAssocID="{598BAC95-7B06-45D9-8BE9-3EEE062B4EC5}" presName="compNode" presStyleCnt="0"/>
      <dgm:spPr/>
    </dgm:pt>
    <dgm:pt modelId="{74F82525-E567-4788-839C-BA9F6EC4D6EF}" type="pres">
      <dgm:prSet presAssocID="{598BAC95-7B06-45D9-8BE9-3EEE062B4EC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EB871-B9C1-4854-8CE2-6475B8329509}" type="pres">
      <dgm:prSet presAssocID="{598BAC95-7B06-45D9-8BE9-3EEE062B4EC5}" presName="invisiNode" presStyleLbl="node1" presStyleIdx="0" presStyleCnt="6"/>
      <dgm:spPr/>
    </dgm:pt>
    <dgm:pt modelId="{10198807-3EB4-4CEB-9589-38EDA799F886}" type="pres">
      <dgm:prSet presAssocID="{598BAC95-7B06-45D9-8BE9-3EEE062B4EC5}" presName="imagNode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5CBD3B00-9CC8-45E3-83A5-50D547D1D49D}" type="pres">
      <dgm:prSet presAssocID="{F2A0D3D8-78D4-4C84-8764-433536BCA27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93067D2-E30E-41BC-A21C-4EE6799216F8}" type="pres">
      <dgm:prSet presAssocID="{9370D87B-E7BB-4F25-A2BB-EE17430AF68B}" presName="compNode" presStyleCnt="0"/>
      <dgm:spPr/>
    </dgm:pt>
    <dgm:pt modelId="{BF9D48A6-92C5-4407-AD7F-C01FEB362D3E}" type="pres">
      <dgm:prSet presAssocID="{9370D87B-E7BB-4F25-A2BB-EE17430AF68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99758-FA79-4992-8A62-BB1DB88B517E}" type="pres">
      <dgm:prSet presAssocID="{9370D87B-E7BB-4F25-A2BB-EE17430AF68B}" presName="invisiNode" presStyleLbl="node1" presStyleIdx="1" presStyleCnt="6"/>
      <dgm:spPr/>
    </dgm:pt>
    <dgm:pt modelId="{296A7DDC-1B19-4B58-8827-01F83E26241B}" type="pres">
      <dgm:prSet presAssocID="{9370D87B-E7BB-4F25-A2BB-EE17430AF68B}" presName="imagNode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2EAE7268-82A1-4C26-A028-E4289912D7F3}" type="pres">
      <dgm:prSet presAssocID="{E2F0FA57-9194-42EB-9AD3-C5A95BAAD93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3DEA29F-6868-4E7C-BCA7-F134C1018251}" type="pres">
      <dgm:prSet presAssocID="{76D07D54-6882-45DD-A84B-8DA3AF25A773}" presName="compNode" presStyleCnt="0"/>
      <dgm:spPr/>
    </dgm:pt>
    <dgm:pt modelId="{1CEED769-7954-44DD-AE45-7FB5917944DE}" type="pres">
      <dgm:prSet presAssocID="{76D07D54-6882-45DD-A84B-8DA3AF25A77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38E3B-D653-4615-A05F-A847602C8B44}" type="pres">
      <dgm:prSet presAssocID="{76D07D54-6882-45DD-A84B-8DA3AF25A773}" presName="invisiNode" presStyleLbl="node1" presStyleIdx="2" presStyleCnt="6"/>
      <dgm:spPr/>
    </dgm:pt>
    <dgm:pt modelId="{17801AF9-0093-4310-9DDC-FA0F083585E6}" type="pres">
      <dgm:prSet presAssocID="{76D07D54-6882-45DD-A84B-8DA3AF25A773}" presName="imagNode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18563021-EFAD-4753-A6CC-84E9F23D7FD1}" type="pres">
      <dgm:prSet presAssocID="{8D3E6D2F-2FC3-46DA-9F81-724E086D3F3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B2DA3E7-000C-4E96-812C-FD8F77E99EA1}" type="pres">
      <dgm:prSet presAssocID="{5EAC3984-F4DC-48E4-8A2C-113F3A1A1DE0}" presName="compNode" presStyleCnt="0"/>
      <dgm:spPr/>
    </dgm:pt>
    <dgm:pt modelId="{87DE0FD3-F607-4503-8EE7-0F2D5C409847}" type="pres">
      <dgm:prSet presAssocID="{5EAC3984-F4DC-48E4-8A2C-113F3A1A1DE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DC3B5-20AF-401E-9BD1-FBC8B42E562E}" type="pres">
      <dgm:prSet presAssocID="{5EAC3984-F4DC-48E4-8A2C-113F3A1A1DE0}" presName="invisiNode" presStyleLbl="node1" presStyleIdx="3" presStyleCnt="6"/>
      <dgm:spPr/>
    </dgm:pt>
    <dgm:pt modelId="{DDB21627-FC0C-49BC-AB49-8F21B7FCA54D}" type="pres">
      <dgm:prSet presAssocID="{5EAC3984-F4DC-48E4-8A2C-113F3A1A1DE0}" presName="imagNode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B3EBFB38-BC99-4A56-A1DF-E1A5C37B43C9}" type="pres">
      <dgm:prSet presAssocID="{ACB7A679-D90D-4A38-9B8D-2DB77145D3B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2A64B55-4862-4B53-A1AB-76BB9BAEF2F2}" type="pres">
      <dgm:prSet presAssocID="{BFA827CC-FA52-4D89-A33B-A66EC483D4F4}" presName="compNode" presStyleCnt="0"/>
      <dgm:spPr/>
    </dgm:pt>
    <dgm:pt modelId="{0E244EDA-59C7-4360-88A4-7602DD676791}" type="pres">
      <dgm:prSet presAssocID="{BFA827CC-FA52-4D89-A33B-A66EC483D4F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57EEF-9235-4124-9FBA-A770CEF15560}" type="pres">
      <dgm:prSet presAssocID="{BFA827CC-FA52-4D89-A33B-A66EC483D4F4}" presName="invisiNode" presStyleLbl="node1" presStyleIdx="4" presStyleCnt="6"/>
      <dgm:spPr/>
    </dgm:pt>
    <dgm:pt modelId="{23426725-27A4-424B-8019-98A89A2CB278}" type="pres">
      <dgm:prSet presAssocID="{BFA827CC-FA52-4D89-A33B-A66EC483D4F4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2496B614-D34B-4431-93B0-12CF629D2DD6}" type="pres">
      <dgm:prSet presAssocID="{AA63D847-6CEE-4E88-B522-B16C3CF9B0C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6E5E95A-B8C8-4554-B22C-91D8C39920A0}" type="pres">
      <dgm:prSet presAssocID="{8D6F23E7-67AD-4370-9957-825F68C3B78C}" presName="compNode" presStyleCnt="0"/>
      <dgm:spPr/>
    </dgm:pt>
    <dgm:pt modelId="{BFAC8F9C-34CA-4CC9-853A-CAA532FBA655}" type="pres">
      <dgm:prSet presAssocID="{8D6F23E7-67AD-4370-9957-825F68C3B78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D361F-EEB2-4B36-AF11-EBE47AF4AF5B}" type="pres">
      <dgm:prSet presAssocID="{8D6F23E7-67AD-4370-9957-825F68C3B78C}" presName="invisiNode" presStyleLbl="node1" presStyleIdx="5" presStyleCnt="6"/>
      <dgm:spPr/>
    </dgm:pt>
    <dgm:pt modelId="{CC375E16-6B3E-48FF-8EE5-DD443FD3C7C0}" type="pres">
      <dgm:prSet presAssocID="{8D6F23E7-67AD-4370-9957-825F68C3B78C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</dgm:ptLst>
  <dgm:cxnLst>
    <dgm:cxn modelId="{16C51D53-F703-431D-945F-FE5442A23FA6}" type="presOf" srcId="{76D07D54-6882-45DD-A84B-8DA3AF25A773}" destId="{1CEED769-7954-44DD-AE45-7FB5917944DE}" srcOrd="0" destOrd="0" presId="urn:microsoft.com/office/officeart/2005/8/layout/pList2#2"/>
    <dgm:cxn modelId="{5A0E57EA-C33F-4EAD-AA4B-ADD32FE2C33D}" type="presOf" srcId="{598BAC95-7B06-45D9-8BE9-3EEE062B4EC5}" destId="{74F82525-E567-4788-839C-BA9F6EC4D6EF}" srcOrd="0" destOrd="0" presId="urn:microsoft.com/office/officeart/2005/8/layout/pList2#2"/>
    <dgm:cxn modelId="{13CEE81D-6F1F-4D3D-85F9-4BF324BCCF5B}" type="presOf" srcId="{8D3E6D2F-2FC3-46DA-9F81-724E086D3F32}" destId="{18563021-EFAD-4753-A6CC-84E9F23D7FD1}" srcOrd="0" destOrd="0" presId="urn:microsoft.com/office/officeart/2005/8/layout/pList2#2"/>
    <dgm:cxn modelId="{5329CAA1-567C-4F1D-B4C0-87D37C48E361}" srcId="{1D7236E7-18EC-47FD-A609-CDD27003EF59}" destId="{8D6F23E7-67AD-4370-9957-825F68C3B78C}" srcOrd="5" destOrd="0" parTransId="{8E220F41-9E24-44F6-A149-98767EBFC421}" sibTransId="{3E04B0B5-AD09-4345-BBEF-1F36A19E6024}"/>
    <dgm:cxn modelId="{B43DCC8E-92D8-453D-80F7-7CE90DBAF0AD}" srcId="{1D7236E7-18EC-47FD-A609-CDD27003EF59}" destId="{9370D87B-E7BB-4F25-A2BB-EE17430AF68B}" srcOrd="1" destOrd="0" parTransId="{ACFFDC02-E81A-4DBE-9875-DAEB7FDBAD48}" sibTransId="{E2F0FA57-9194-42EB-9AD3-C5A95BAAD93D}"/>
    <dgm:cxn modelId="{3F688D45-3F21-4344-A629-A2718EBC0F81}" type="presOf" srcId="{5EAC3984-F4DC-48E4-8A2C-113F3A1A1DE0}" destId="{87DE0FD3-F607-4503-8EE7-0F2D5C409847}" srcOrd="0" destOrd="0" presId="urn:microsoft.com/office/officeart/2005/8/layout/pList2#2"/>
    <dgm:cxn modelId="{B4EE6F89-F516-4E57-8F2A-756E3C4767AE}" type="presOf" srcId="{F2A0D3D8-78D4-4C84-8764-433536BCA27A}" destId="{5CBD3B00-9CC8-45E3-83A5-50D547D1D49D}" srcOrd="0" destOrd="0" presId="urn:microsoft.com/office/officeart/2005/8/layout/pList2#2"/>
    <dgm:cxn modelId="{A01DBC69-12D3-46E6-A4FD-2CA234AA46AC}" type="presOf" srcId="{9370D87B-E7BB-4F25-A2BB-EE17430AF68B}" destId="{BF9D48A6-92C5-4407-AD7F-C01FEB362D3E}" srcOrd="0" destOrd="0" presId="urn:microsoft.com/office/officeart/2005/8/layout/pList2#2"/>
    <dgm:cxn modelId="{6B7A1A8C-60BA-4080-95C6-31DB31FF8189}" srcId="{1D7236E7-18EC-47FD-A609-CDD27003EF59}" destId="{598BAC95-7B06-45D9-8BE9-3EEE062B4EC5}" srcOrd="0" destOrd="0" parTransId="{7814E17C-D0FA-4874-9CD4-0014B8833F1D}" sibTransId="{F2A0D3D8-78D4-4C84-8764-433536BCA27A}"/>
    <dgm:cxn modelId="{E0CE6021-93E1-41C6-8E94-349D8AC02CFF}" type="presOf" srcId="{1D7236E7-18EC-47FD-A609-CDD27003EF59}" destId="{814B7AD9-E156-476E-A608-E53CAA9638E0}" srcOrd="0" destOrd="0" presId="urn:microsoft.com/office/officeart/2005/8/layout/pList2#2"/>
    <dgm:cxn modelId="{F05D6E7E-E6B0-4FE5-8A5A-8973CDC3A3DA}" type="presOf" srcId="{AA63D847-6CEE-4E88-B522-B16C3CF9B0C6}" destId="{2496B614-D34B-4431-93B0-12CF629D2DD6}" srcOrd="0" destOrd="0" presId="urn:microsoft.com/office/officeart/2005/8/layout/pList2#2"/>
    <dgm:cxn modelId="{51E5DBD4-FF7B-491A-BAB0-A393A84B6B4B}" type="presOf" srcId="{ACB7A679-D90D-4A38-9B8D-2DB77145D3B4}" destId="{B3EBFB38-BC99-4A56-A1DF-E1A5C37B43C9}" srcOrd="0" destOrd="0" presId="urn:microsoft.com/office/officeart/2005/8/layout/pList2#2"/>
    <dgm:cxn modelId="{FD7026DD-9139-4C48-AC3E-ED0FB645DA55}" srcId="{1D7236E7-18EC-47FD-A609-CDD27003EF59}" destId="{76D07D54-6882-45DD-A84B-8DA3AF25A773}" srcOrd="2" destOrd="0" parTransId="{2D234053-9948-432A-B441-2D95E490DB3E}" sibTransId="{8D3E6D2F-2FC3-46DA-9F81-724E086D3F32}"/>
    <dgm:cxn modelId="{2BDBFB10-53A0-481D-A1BA-EFF8421C0056}" srcId="{1D7236E7-18EC-47FD-A609-CDD27003EF59}" destId="{5EAC3984-F4DC-48E4-8A2C-113F3A1A1DE0}" srcOrd="3" destOrd="0" parTransId="{06F53AF2-D67A-4075-ACB8-0C309D4E5E04}" sibTransId="{ACB7A679-D90D-4A38-9B8D-2DB77145D3B4}"/>
    <dgm:cxn modelId="{A731E7A2-8543-4918-8A1B-9FAE0940B50C}" type="presOf" srcId="{BFA827CC-FA52-4D89-A33B-A66EC483D4F4}" destId="{0E244EDA-59C7-4360-88A4-7602DD676791}" srcOrd="0" destOrd="0" presId="urn:microsoft.com/office/officeart/2005/8/layout/pList2#2"/>
    <dgm:cxn modelId="{506DBA0A-FD77-49ED-AE07-B3676EC44B98}" srcId="{1D7236E7-18EC-47FD-A609-CDD27003EF59}" destId="{BFA827CC-FA52-4D89-A33B-A66EC483D4F4}" srcOrd="4" destOrd="0" parTransId="{CCE08CF9-BC21-429C-9782-246CEA11F465}" sibTransId="{AA63D847-6CEE-4E88-B522-B16C3CF9B0C6}"/>
    <dgm:cxn modelId="{1198CB6D-2CA1-4D69-9771-1CECF7A8A099}" type="presOf" srcId="{8D6F23E7-67AD-4370-9957-825F68C3B78C}" destId="{BFAC8F9C-34CA-4CC9-853A-CAA532FBA655}" srcOrd="0" destOrd="0" presId="urn:microsoft.com/office/officeart/2005/8/layout/pList2#2"/>
    <dgm:cxn modelId="{9EFFD85E-74C0-452C-9587-EF9357255DD5}" type="presOf" srcId="{E2F0FA57-9194-42EB-9AD3-C5A95BAAD93D}" destId="{2EAE7268-82A1-4C26-A028-E4289912D7F3}" srcOrd="0" destOrd="0" presId="urn:microsoft.com/office/officeart/2005/8/layout/pList2#2"/>
    <dgm:cxn modelId="{F2A82055-BC52-4D4C-8925-E9F12164F09F}" type="presParOf" srcId="{814B7AD9-E156-476E-A608-E53CAA9638E0}" destId="{2EBF604F-6C35-41F7-A187-08E2EDD86C28}" srcOrd="0" destOrd="0" presId="urn:microsoft.com/office/officeart/2005/8/layout/pList2#2"/>
    <dgm:cxn modelId="{0B908F6D-7E5E-4AD7-BE19-875D704D9807}" type="presParOf" srcId="{814B7AD9-E156-476E-A608-E53CAA9638E0}" destId="{2ACDD5FD-61DB-488A-8F53-C85A4CCBF103}" srcOrd="1" destOrd="0" presId="urn:microsoft.com/office/officeart/2005/8/layout/pList2#2"/>
    <dgm:cxn modelId="{42C54924-1DB4-49DC-B48A-9A0DE3C963BE}" type="presParOf" srcId="{2ACDD5FD-61DB-488A-8F53-C85A4CCBF103}" destId="{8812D86F-027B-423C-BB40-6B86DDAE1D60}" srcOrd="0" destOrd="0" presId="urn:microsoft.com/office/officeart/2005/8/layout/pList2#2"/>
    <dgm:cxn modelId="{F192B4E6-FF82-49D7-942D-5996A9822836}" type="presParOf" srcId="{8812D86F-027B-423C-BB40-6B86DDAE1D60}" destId="{74F82525-E567-4788-839C-BA9F6EC4D6EF}" srcOrd="0" destOrd="0" presId="urn:microsoft.com/office/officeart/2005/8/layout/pList2#2"/>
    <dgm:cxn modelId="{9CEC33E4-3849-4B3A-A922-83E0C993E99B}" type="presParOf" srcId="{8812D86F-027B-423C-BB40-6B86DDAE1D60}" destId="{019EB871-B9C1-4854-8CE2-6475B8329509}" srcOrd="1" destOrd="0" presId="urn:microsoft.com/office/officeart/2005/8/layout/pList2#2"/>
    <dgm:cxn modelId="{B8D0C030-F81C-48FF-BEA9-E3DB6D33B452}" type="presParOf" srcId="{8812D86F-027B-423C-BB40-6B86DDAE1D60}" destId="{10198807-3EB4-4CEB-9589-38EDA799F886}" srcOrd="2" destOrd="0" presId="urn:microsoft.com/office/officeart/2005/8/layout/pList2#2"/>
    <dgm:cxn modelId="{032A4CA7-9CEB-4D5E-B50B-13B03128BF3E}" type="presParOf" srcId="{2ACDD5FD-61DB-488A-8F53-C85A4CCBF103}" destId="{5CBD3B00-9CC8-45E3-83A5-50D547D1D49D}" srcOrd="1" destOrd="0" presId="urn:microsoft.com/office/officeart/2005/8/layout/pList2#2"/>
    <dgm:cxn modelId="{04BB452B-C3CA-4763-A3C7-6AD713387E79}" type="presParOf" srcId="{2ACDD5FD-61DB-488A-8F53-C85A4CCBF103}" destId="{F93067D2-E30E-41BC-A21C-4EE6799216F8}" srcOrd="2" destOrd="0" presId="urn:microsoft.com/office/officeart/2005/8/layout/pList2#2"/>
    <dgm:cxn modelId="{AED6746A-2D14-431C-9ADD-510334BAA1DF}" type="presParOf" srcId="{F93067D2-E30E-41BC-A21C-4EE6799216F8}" destId="{BF9D48A6-92C5-4407-AD7F-C01FEB362D3E}" srcOrd="0" destOrd="0" presId="urn:microsoft.com/office/officeart/2005/8/layout/pList2#2"/>
    <dgm:cxn modelId="{B304D672-2783-4A06-A379-B6C80F7F4CB7}" type="presParOf" srcId="{F93067D2-E30E-41BC-A21C-4EE6799216F8}" destId="{95299758-FA79-4992-8A62-BB1DB88B517E}" srcOrd="1" destOrd="0" presId="urn:microsoft.com/office/officeart/2005/8/layout/pList2#2"/>
    <dgm:cxn modelId="{DFD32E29-9BC4-49E0-931B-68B8FC4A65F6}" type="presParOf" srcId="{F93067D2-E30E-41BC-A21C-4EE6799216F8}" destId="{296A7DDC-1B19-4B58-8827-01F83E26241B}" srcOrd="2" destOrd="0" presId="urn:microsoft.com/office/officeart/2005/8/layout/pList2#2"/>
    <dgm:cxn modelId="{295815DC-534C-41C6-A6B0-29E0CB077A65}" type="presParOf" srcId="{2ACDD5FD-61DB-488A-8F53-C85A4CCBF103}" destId="{2EAE7268-82A1-4C26-A028-E4289912D7F3}" srcOrd="3" destOrd="0" presId="urn:microsoft.com/office/officeart/2005/8/layout/pList2#2"/>
    <dgm:cxn modelId="{57C9B8F5-BA15-474A-A2C1-17C7F845273C}" type="presParOf" srcId="{2ACDD5FD-61DB-488A-8F53-C85A4CCBF103}" destId="{F3DEA29F-6868-4E7C-BCA7-F134C1018251}" srcOrd="4" destOrd="0" presId="urn:microsoft.com/office/officeart/2005/8/layout/pList2#2"/>
    <dgm:cxn modelId="{129DD61D-29EA-45C7-85F2-9C3323F8E885}" type="presParOf" srcId="{F3DEA29F-6868-4E7C-BCA7-F134C1018251}" destId="{1CEED769-7954-44DD-AE45-7FB5917944DE}" srcOrd="0" destOrd="0" presId="urn:microsoft.com/office/officeart/2005/8/layout/pList2#2"/>
    <dgm:cxn modelId="{10C0A9AF-8C5A-4189-84BD-B1F621F57BBC}" type="presParOf" srcId="{F3DEA29F-6868-4E7C-BCA7-F134C1018251}" destId="{C4E38E3B-D653-4615-A05F-A847602C8B44}" srcOrd="1" destOrd="0" presId="urn:microsoft.com/office/officeart/2005/8/layout/pList2#2"/>
    <dgm:cxn modelId="{882A3ADE-3903-4EC3-9367-1AF36F2CFCF3}" type="presParOf" srcId="{F3DEA29F-6868-4E7C-BCA7-F134C1018251}" destId="{17801AF9-0093-4310-9DDC-FA0F083585E6}" srcOrd="2" destOrd="0" presId="urn:microsoft.com/office/officeart/2005/8/layout/pList2#2"/>
    <dgm:cxn modelId="{526D04EA-912C-4442-A1CA-937C86899458}" type="presParOf" srcId="{2ACDD5FD-61DB-488A-8F53-C85A4CCBF103}" destId="{18563021-EFAD-4753-A6CC-84E9F23D7FD1}" srcOrd="5" destOrd="0" presId="urn:microsoft.com/office/officeart/2005/8/layout/pList2#2"/>
    <dgm:cxn modelId="{3C128429-4367-498A-881D-09D9FB9E03E5}" type="presParOf" srcId="{2ACDD5FD-61DB-488A-8F53-C85A4CCBF103}" destId="{1B2DA3E7-000C-4E96-812C-FD8F77E99EA1}" srcOrd="6" destOrd="0" presId="urn:microsoft.com/office/officeart/2005/8/layout/pList2#2"/>
    <dgm:cxn modelId="{6218A821-6793-4A0A-86E3-1CB1B0130420}" type="presParOf" srcId="{1B2DA3E7-000C-4E96-812C-FD8F77E99EA1}" destId="{87DE0FD3-F607-4503-8EE7-0F2D5C409847}" srcOrd="0" destOrd="0" presId="urn:microsoft.com/office/officeart/2005/8/layout/pList2#2"/>
    <dgm:cxn modelId="{06DFA6FA-A14F-42E7-B773-FC5BF9D5E1B7}" type="presParOf" srcId="{1B2DA3E7-000C-4E96-812C-FD8F77E99EA1}" destId="{15DDC3B5-20AF-401E-9BD1-FBC8B42E562E}" srcOrd="1" destOrd="0" presId="urn:microsoft.com/office/officeart/2005/8/layout/pList2#2"/>
    <dgm:cxn modelId="{ED9098EB-9EBC-4F0E-9750-C67A896A2C46}" type="presParOf" srcId="{1B2DA3E7-000C-4E96-812C-FD8F77E99EA1}" destId="{DDB21627-FC0C-49BC-AB49-8F21B7FCA54D}" srcOrd="2" destOrd="0" presId="urn:microsoft.com/office/officeart/2005/8/layout/pList2#2"/>
    <dgm:cxn modelId="{58248C7E-33A4-438A-83C7-F77398FBEF76}" type="presParOf" srcId="{2ACDD5FD-61DB-488A-8F53-C85A4CCBF103}" destId="{B3EBFB38-BC99-4A56-A1DF-E1A5C37B43C9}" srcOrd="7" destOrd="0" presId="urn:microsoft.com/office/officeart/2005/8/layout/pList2#2"/>
    <dgm:cxn modelId="{AA13D8E9-333C-4A2A-A41E-D489397A8EEC}" type="presParOf" srcId="{2ACDD5FD-61DB-488A-8F53-C85A4CCBF103}" destId="{52A64B55-4862-4B53-A1AB-76BB9BAEF2F2}" srcOrd="8" destOrd="0" presId="urn:microsoft.com/office/officeart/2005/8/layout/pList2#2"/>
    <dgm:cxn modelId="{B27FF44F-02FA-4748-AD49-A358006F701B}" type="presParOf" srcId="{52A64B55-4862-4B53-A1AB-76BB9BAEF2F2}" destId="{0E244EDA-59C7-4360-88A4-7602DD676791}" srcOrd="0" destOrd="0" presId="urn:microsoft.com/office/officeart/2005/8/layout/pList2#2"/>
    <dgm:cxn modelId="{33DF24D1-AB8D-4AE4-A736-256755B84F0F}" type="presParOf" srcId="{52A64B55-4862-4B53-A1AB-76BB9BAEF2F2}" destId="{D3357EEF-9235-4124-9FBA-A770CEF15560}" srcOrd="1" destOrd="0" presId="urn:microsoft.com/office/officeart/2005/8/layout/pList2#2"/>
    <dgm:cxn modelId="{70A3B193-C196-4B79-8317-42EC79959DCE}" type="presParOf" srcId="{52A64B55-4862-4B53-A1AB-76BB9BAEF2F2}" destId="{23426725-27A4-424B-8019-98A89A2CB278}" srcOrd="2" destOrd="0" presId="urn:microsoft.com/office/officeart/2005/8/layout/pList2#2"/>
    <dgm:cxn modelId="{A856B3F3-874A-4C92-8716-8433620CFDF7}" type="presParOf" srcId="{2ACDD5FD-61DB-488A-8F53-C85A4CCBF103}" destId="{2496B614-D34B-4431-93B0-12CF629D2DD6}" srcOrd="9" destOrd="0" presId="urn:microsoft.com/office/officeart/2005/8/layout/pList2#2"/>
    <dgm:cxn modelId="{62B018D6-3019-437C-9D79-C1931CDF30C4}" type="presParOf" srcId="{2ACDD5FD-61DB-488A-8F53-C85A4CCBF103}" destId="{46E5E95A-B8C8-4554-B22C-91D8C39920A0}" srcOrd="10" destOrd="0" presId="urn:microsoft.com/office/officeart/2005/8/layout/pList2#2"/>
    <dgm:cxn modelId="{D7E35831-89E5-42B5-833E-EB8FC0518CEC}" type="presParOf" srcId="{46E5E95A-B8C8-4554-B22C-91D8C39920A0}" destId="{BFAC8F9C-34CA-4CC9-853A-CAA532FBA655}" srcOrd="0" destOrd="0" presId="urn:microsoft.com/office/officeart/2005/8/layout/pList2#2"/>
    <dgm:cxn modelId="{EDBEB58C-42EE-4178-90BC-9454A7197EE1}" type="presParOf" srcId="{46E5E95A-B8C8-4554-B22C-91D8C39920A0}" destId="{EC1D361F-EEB2-4B36-AF11-EBE47AF4AF5B}" srcOrd="1" destOrd="0" presId="urn:microsoft.com/office/officeart/2005/8/layout/pList2#2"/>
    <dgm:cxn modelId="{B0A6E464-676B-438C-85D1-F90141B26AA9}" type="presParOf" srcId="{46E5E95A-B8C8-4554-B22C-91D8C39920A0}" destId="{CC375E16-6B3E-48FF-8EE5-DD443FD3C7C0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F604F-6C35-41F7-A187-08E2EDD86C28}">
      <dsp:nvSpPr>
        <dsp:cNvPr id="0" name=""/>
        <dsp:cNvSpPr/>
      </dsp:nvSpPr>
      <dsp:spPr>
        <a:xfrm>
          <a:off x="0" y="374457"/>
          <a:ext cx="8839200" cy="130848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98807-3EB4-4CEB-9589-38EDA799F886}">
      <dsp:nvSpPr>
        <dsp:cNvPr id="0" name=""/>
        <dsp:cNvSpPr/>
      </dsp:nvSpPr>
      <dsp:spPr>
        <a:xfrm>
          <a:off x="266190" y="274320"/>
          <a:ext cx="1277972" cy="15087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82525-E567-4788-839C-BA9F6EC4D6EF}">
      <dsp:nvSpPr>
        <dsp:cNvPr id="0" name=""/>
        <dsp:cNvSpPr/>
      </dsp:nvSpPr>
      <dsp:spPr>
        <a:xfrm rot="10800000">
          <a:off x="266190" y="2057399"/>
          <a:ext cx="1277972" cy="2514600"/>
        </a:xfrm>
        <a:prstGeom prst="round2SameRect">
          <a:avLst>
            <a:gd name="adj1" fmla="val 10500"/>
            <a:gd name="adj2" fmla="val 0"/>
          </a:avLst>
        </a:prstGeom>
        <a:solidFill>
          <a:srgbClr val="FF00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rPr>
            <a:t>«Во славу Отечества»</a:t>
          </a:r>
          <a:endParaRPr lang="ru-RU" sz="2000" b="1" kern="1200" dirty="0">
            <a:solidFill>
              <a:srgbClr val="FFFFCC"/>
            </a:solidFill>
            <a:latin typeface="Arial" pitchFamily="34" charset="0"/>
            <a:cs typeface="Arial" pitchFamily="34" charset="0"/>
          </a:endParaRPr>
        </a:p>
      </dsp:txBody>
      <dsp:txXfrm rot="10800000">
        <a:off x="305492" y="2057399"/>
        <a:ext cx="1199368" cy="2475298"/>
      </dsp:txXfrm>
    </dsp:sp>
    <dsp:sp modelId="{296A7DDC-1B19-4B58-8827-01F83E26241B}">
      <dsp:nvSpPr>
        <dsp:cNvPr id="0" name=""/>
        <dsp:cNvSpPr/>
      </dsp:nvSpPr>
      <dsp:spPr>
        <a:xfrm>
          <a:off x="1671959" y="274320"/>
          <a:ext cx="1277972" cy="15087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D48A6-92C5-4407-AD7F-C01FEB362D3E}">
      <dsp:nvSpPr>
        <dsp:cNvPr id="0" name=""/>
        <dsp:cNvSpPr/>
      </dsp:nvSpPr>
      <dsp:spPr>
        <a:xfrm rot="10800000">
          <a:off x="1671959" y="2057399"/>
          <a:ext cx="1277972" cy="2514600"/>
        </a:xfrm>
        <a:prstGeom prst="round2SameRect">
          <a:avLst>
            <a:gd name="adj1" fmla="val 10500"/>
            <a:gd name="adj2" fmla="val 0"/>
          </a:avLst>
        </a:prstGeom>
        <a:solidFill>
          <a:srgbClr val="7030A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rPr>
            <a:t>«Будущее России»</a:t>
          </a:r>
          <a:endParaRPr lang="ru-RU" sz="2000" b="1" kern="1200" dirty="0">
            <a:solidFill>
              <a:srgbClr val="FFFFCC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711261" y="2057399"/>
        <a:ext cx="1199368" cy="2475298"/>
      </dsp:txXfrm>
    </dsp:sp>
    <dsp:sp modelId="{17801AF9-0093-4310-9DDC-FA0F083585E6}">
      <dsp:nvSpPr>
        <dsp:cNvPr id="0" name=""/>
        <dsp:cNvSpPr/>
      </dsp:nvSpPr>
      <dsp:spPr>
        <a:xfrm>
          <a:off x="3077729" y="274320"/>
          <a:ext cx="1277972" cy="15087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ED769-7954-44DD-AE45-7FB5917944DE}">
      <dsp:nvSpPr>
        <dsp:cNvPr id="0" name=""/>
        <dsp:cNvSpPr/>
      </dsp:nvSpPr>
      <dsp:spPr>
        <a:xfrm rot="10800000">
          <a:off x="3077729" y="2057399"/>
          <a:ext cx="1277972" cy="2514600"/>
        </a:xfrm>
        <a:prstGeom prst="round2SameRect">
          <a:avLst>
            <a:gd name="adj1" fmla="val 10500"/>
            <a:gd name="adj2" fmla="val 0"/>
          </a:avLst>
        </a:prstGeom>
        <a:solidFill>
          <a:srgbClr val="FFFF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«В интересах ребенка»</a:t>
          </a:r>
          <a:endParaRPr lang="ru-RU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3117031" y="2057399"/>
        <a:ext cx="1199368" cy="2475298"/>
      </dsp:txXfrm>
    </dsp:sp>
    <dsp:sp modelId="{DDB21627-FC0C-49BC-AB49-8F21B7FCA54D}">
      <dsp:nvSpPr>
        <dsp:cNvPr id="0" name=""/>
        <dsp:cNvSpPr/>
      </dsp:nvSpPr>
      <dsp:spPr>
        <a:xfrm>
          <a:off x="4483498" y="274320"/>
          <a:ext cx="1277972" cy="15087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E0FD3-F607-4503-8EE7-0F2D5C409847}">
      <dsp:nvSpPr>
        <dsp:cNvPr id="0" name=""/>
        <dsp:cNvSpPr/>
      </dsp:nvSpPr>
      <dsp:spPr>
        <a:xfrm rot="10800000">
          <a:off x="4483498" y="2057399"/>
          <a:ext cx="1277972" cy="2514600"/>
        </a:xfrm>
        <a:prstGeom prst="round2SameRect">
          <a:avLst>
            <a:gd name="adj1" fmla="val 10500"/>
            <a:gd name="adj2" fmla="val 0"/>
          </a:avLst>
        </a:prstGeom>
        <a:solidFill>
          <a:srgbClr val="0033CC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rPr>
            <a:t>«Чудеса своими руками»</a:t>
          </a:r>
          <a:endParaRPr lang="ru-RU" sz="2000" b="1" kern="1200" dirty="0">
            <a:solidFill>
              <a:srgbClr val="FFFFCC"/>
            </a:solidFill>
            <a:latin typeface="Arial" pitchFamily="34" charset="0"/>
            <a:cs typeface="Arial" pitchFamily="34" charset="0"/>
          </a:endParaRPr>
        </a:p>
      </dsp:txBody>
      <dsp:txXfrm rot="10800000">
        <a:off x="4522800" y="2057399"/>
        <a:ext cx="1199368" cy="2475298"/>
      </dsp:txXfrm>
    </dsp:sp>
    <dsp:sp modelId="{23426725-27A4-424B-8019-98A89A2CB278}">
      <dsp:nvSpPr>
        <dsp:cNvPr id="0" name=""/>
        <dsp:cNvSpPr/>
      </dsp:nvSpPr>
      <dsp:spPr>
        <a:xfrm>
          <a:off x="5889268" y="274320"/>
          <a:ext cx="1277972" cy="15087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44EDA-59C7-4360-88A4-7602DD676791}">
      <dsp:nvSpPr>
        <dsp:cNvPr id="0" name=""/>
        <dsp:cNvSpPr/>
      </dsp:nvSpPr>
      <dsp:spPr>
        <a:xfrm rot="10800000">
          <a:off x="5889268" y="2057399"/>
          <a:ext cx="1277972" cy="2514600"/>
        </a:xfrm>
        <a:prstGeom prst="round2SameRect">
          <a:avLst>
            <a:gd name="adj1" fmla="val 10500"/>
            <a:gd name="adj2" fmla="val 0"/>
          </a:avLst>
        </a:prstGeom>
        <a:solidFill>
          <a:srgbClr val="00B0F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«Душа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России»</a:t>
          </a:r>
          <a:endParaRPr lang="ru-RU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5928570" y="2057399"/>
        <a:ext cx="1199368" cy="2475298"/>
      </dsp:txXfrm>
    </dsp:sp>
    <dsp:sp modelId="{CC375E16-6B3E-48FF-8EE5-DD443FD3C7C0}">
      <dsp:nvSpPr>
        <dsp:cNvPr id="0" name=""/>
        <dsp:cNvSpPr/>
      </dsp:nvSpPr>
      <dsp:spPr>
        <a:xfrm>
          <a:off x="7295037" y="274320"/>
          <a:ext cx="1277972" cy="15087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C8F9C-34CA-4CC9-853A-CAA532FBA655}">
      <dsp:nvSpPr>
        <dsp:cNvPr id="0" name=""/>
        <dsp:cNvSpPr/>
      </dsp:nvSpPr>
      <dsp:spPr>
        <a:xfrm rot="10800000">
          <a:off x="7295037" y="2057399"/>
          <a:ext cx="1277972" cy="2514600"/>
        </a:xfrm>
        <a:prstGeom prst="round2SameRect">
          <a:avLst>
            <a:gd name="adj1" fmla="val 10500"/>
            <a:gd name="adj2" fmla="val 0"/>
          </a:avLst>
        </a:prstGeom>
        <a:solidFill>
          <a:srgbClr val="0080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Несущие радость»</a:t>
          </a:r>
          <a:endParaRPr lang="ru-RU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7334339" y="2057399"/>
        <a:ext cx="1199368" cy="2475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1D3DF-01DD-4198-BEE8-488A3CC394DC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9201B-B3AB-4C40-9164-D8A358977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747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62220-79D0-4100-B363-E1AC9E69CA44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6706A-62CE-4D4D-9580-9F8B19962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9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706A-62CE-4D4D-9580-9F8B1996282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217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706A-62CE-4D4D-9580-9F8B1996282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987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706A-62CE-4D4D-9580-9F8B1996282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894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706A-62CE-4D4D-9580-9F8B1996282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19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706A-62CE-4D4D-9580-9F8B1996282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671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706A-62CE-4D4D-9580-9F8B1996282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185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706A-62CE-4D4D-9580-9F8B1996282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353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706A-62CE-4D4D-9580-9F8B1996282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15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706A-62CE-4D4D-9580-9F8B1996282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439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706A-62CE-4D4D-9580-9F8B1996282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410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706A-62CE-4D4D-9580-9F8B1996282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416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706A-62CE-4D4D-9580-9F8B1996282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331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706A-62CE-4D4D-9580-9F8B1996282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16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706A-62CE-4D4D-9580-9F8B1996282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299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706A-62CE-4D4D-9580-9F8B1996282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152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706A-62CE-4D4D-9580-9F8B1996282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6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72862-DDD2-4BD6-B57A-037FB5DA6C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5D37C-4D31-45C4-824B-849DF9257B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4F949-6C38-4BA2-8EED-71F1C61B7A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9EC20-4F8C-4AD1-B757-3E9CA6560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840D-9042-450C-8AEB-B2653FCF8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B1BFC-4B08-416F-BE64-723A25EEA676}" type="datetimeFigureOut">
              <a:rPr lang="ru-RU"/>
              <a:pPr>
                <a:defRPr/>
              </a:pPr>
              <a:t>12.09.2017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75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16A16-6CF6-404A-AB6C-0128F172C5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84134-5997-491E-87D3-5308C645E3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A3D2D-617F-42F2-A4C0-2E825759F9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34290-DFB8-46B7-88B5-84AC7DFB93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C7BD7A-1E4F-4F28-B7E4-B821D873D9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83EAD-DDA9-4524-B330-1027FA26D7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C8B45-D39F-46E6-B140-6235640685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E7099-D299-401E-B5F0-9D10B88276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925AC4D-0533-44A7-AEDE-4D9F8DE043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dt.chkalov@gmail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0.jpeg"/><Relationship Id="rId5" Type="http://schemas.openxmlformats.org/officeDocument/2006/relationships/image" Target="../media/image16.jpeg"/><Relationship Id="rId10" Type="http://schemas.openxmlformats.org/officeDocument/2006/relationships/image" Target="../media/image19.jpeg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"/>
            <a:ext cx="2117725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0332" y="2088031"/>
            <a:ext cx="71433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МБУ ДО «Дворец детского (юношеского) </a:t>
            </a:r>
          </a:p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творчества </a:t>
            </a:r>
            <a:r>
              <a:rPr lang="ru-RU" sz="24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им.В.П.Чкалова</a:t>
            </a:r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»</a:t>
            </a:r>
            <a:endParaRPr lang="ru-RU" sz="2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3276600"/>
            <a:ext cx="8382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alt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Приоритетные направления </a:t>
            </a:r>
            <a:r>
              <a:rPr lang="ru-RU" altLang="ru-RU" sz="2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мегапроекта</a:t>
            </a:r>
            <a:r>
              <a:rPr lang="ru-RU" alt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 </a:t>
            </a:r>
            <a:br>
              <a:rPr lang="ru-RU" alt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</a:br>
            <a:r>
              <a:rPr lang="ru-RU" alt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«мы вместе»: управление единым воспитательным пространством </a:t>
            </a:r>
            <a:br>
              <a:rPr lang="ru-RU" alt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</a:br>
            <a:r>
              <a:rPr lang="ru-RU" alt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города Нижнего Новгорода</a:t>
            </a:r>
            <a:endParaRPr lang="ru-RU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5" name="Picture 2" descr="http://www.popova-og.narod.ru/images/school041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81" y="4641741"/>
            <a:ext cx="2773162" cy="184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349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2000" y="5257800"/>
            <a:ext cx="6781800" cy="9144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В интересах ребенка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8600" y="533400"/>
            <a:ext cx="8534400" cy="32004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Городская акция «материнская слава»</a:t>
            </a:r>
            <a:endParaRPr lang="ru-RU" b="1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городская акция «Отечества сыны»</a:t>
            </a:r>
            <a:endParaRPr lang="ru-RU" b="1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городской конкурс «я горжусь своей семьей</a:t>
            </a:r>
            <a:r>
              <a:rPr lang="ru-RU" b="1" cap="all" dirty="0" smtClean="0">
                <a:solidFill>
                  <a:schemeClr val="tx1"/>
                </a:solidFill>
              </a:rPr>
              <a:t>»</a:t>
            </a: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Городские педагогические чтения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Городской фестиваль «семья года – </a:t>
            </a:r>
            <a:r>
              <a:rPr lang="ru-RU" b="1" cap="all" dirty="0" smtClean="0">
                <a:solidFill>
                  <a:schemeClr val="tx1"/>
                </a:solidFill>
              </a:rPr>
              <a:t>2018» 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/>
              <a:t>Городской смотр образовательных учреждений в направлении работы с семьей </a:t>
            </a:r>
            <a:r>
              <a:rPr lang="ru-RU" b="1" cap="all" dirty="0" smtClean="0"/>
              <a:t> «растить семьянина»</a:t>
            </a:r>
          </a:p>
          <a:p>
            <a:pPr lvl="0"/>
            <a:r>
              <a:rPr lang="ru-RU" b="1" cap="all" dirty="0" smtClean="0"/>
              <a:t>Городской </a:t>
            </a:r>
            <a:r>
              <a:rPr lang="ru-RU" b="1" cap="all" dirty="0"/>
              <a:t>ИНТЕРАКТИВНЫЙ конкурс «наш классный – самый творческий классный»</a:t>
            </a:r>
            <a:endParaRPr lang="ru-RU" dirty="0"/>
          </a:p>
          <a:p>
            <a:pPr lvl="0"/>
            <a:r>
              <a:rPr lang="ru-RU" b="1" cap="all" dirty="0"/>
              <a:t>городской фестиваль профессионального мастерства классных руководителей «классный руководитель года»</a:t>
            </a:r>
            <a:endParaRPr lang="ru-RU" dirty="0"/>
          </a:p>
          <a:p>
            <a:pPr lvl="0"/>
            <a:r>
              <a:rPr lang="ru-RU" b="1" cap="all" dirty="0" smtClean="0"/>
              <a:t>городской </a:t>
            </a:r>
            <a:r>
              <a:rPr lang="ru-RU" b="1" cap="all" dirty="0"/>
              <a:t>фестиваль образовательных услуг учреждений дополнительного образования </a:t>
            </a:r>
            <a:r>
              <a:rPr lang="ru-RU" b="1" cap="all" dirty="0" smtClean="0"/>
              <a:t>«</a:t>
            </a:r>
            <a:r>
              <a:rPr lang="ru-RU" b="1" cap="all" dirty="0"/>
              <a:t>город детства»</a:t>
            </a:r>
            <a:endParaRPr lang="ru-RU" dirty="0"/>
          </a:p>
          <a:p>
            <a:pPr lvl="0"/>
            <a:r>
              <a:rPr lang="ru-RU" b="1" cap="all" dirty="0"/>
              <a:t>городской фестиваль открытых занятий и воспитательных мероприятий «новые вершины»</a:t>
            </a:r>
            <a:endParaRPr lang="ru-RU" dirty="0"/>
          </a:p>
          <a:p>
            <a:pPr lvl="0"/>
            <a:r>
              <a:rPr lang="ru-RU" b="1" cap="all" dirty="0"/>
              <a:t>открытая городская спартакиада школ-интернатов и детских </a:t>
            </a:r>
            <a:r>
              <a:rPr lang="ru-RU" b="1" cap="all" dirty="0" smtClean="0"/>
              <a:t>домов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36612"/>
            <a:ext cx="2165919" cy="1824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606800"/>
            <a:ext cx="2438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3556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4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4626856"/>
            <a:ext cx="6781800" cy="16002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Во славу Отечества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3400" y="152400"/>
            <a:ext cx="8153400" cy="3429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600" b="1" cap="all" dirty="0">
                <a:latin typeface="Bookman Old Style" pitchFamily="18" charset="0"/>
              </a:rPr>
              <a:t>Городской смотр сводных отрядов на Посту № 1</a:t>
            </a:r>
          </a:p>
          <a:p>
            <a:pPr lvl="0">
              <a:spcBef>
                <a:spcPts val="0"/>
              </a:spcBef>
            </a:pPr>
            <a:r>
              <a:rPr lang="ru-RU" sz="1600" b="1" cap="all" dirty="0">
                <a:latin typeface="Bookman Old Style" pitchFamily="18" charset="0"/>
              </a:rPr>
              <a:t>Городской конкурс «Лучшая смена караула на Посту № 1»</a:t>
            </a:r>
          </a:p>
          <a:p>
            <a:pPr lvl="0">
              <a:spcBef>
                <a:spcPts val="0"/>
              </a:spcBef>
            </a:pPr>
            <a:r>
              <a:rPr lang="ru-RU" sz="1600" b="1" cap="all" dirty="0">
                <a:latin typeface="Bookman Old Style" pitchFamily="18" charset="0"/>
              </a:rPr>
              <a:t>Городской конкурс «Мой нижний </a:t>
            </a:r>
            <a:r>
              <a:rPr lang="ru-RU" sz="1600" b="1" cap="all" dirty="0" err="1">
                <a:latin typeface="Bookman Old Style" pitchFamily="18" charset="0"/>
              </a:rPr>
              <a:t>новгород</a:t>
            </a:r>
            <a:r>
              <a:rPr lang="ru-RU" sz="1600" b="1" cap="all" dirty="0">
                <a:latin typeface="Bookman Old Style" pitchFamily="18" charset="0"/>
              </a:rPr>
              <a:t>»</a:t>
            </a:r>
          </a:p>
          <a:p>
            <a:pPr lvl="0">
              <a:spcBef>
                <a:spcPts val="0"/>
              </a:spcBef>
            </a:pPr>
            <a:r>
              <a:rPr lang="ru-RU" sz="1600" b="1" cap="all" dirty="0">
                <a:latin typeface="Bookman Old Style" pitchFamily="18" charset="0"/>
              </a:rPr>
              <a:t>городской исторический исследовательский конкурс «моя семья в истории страны»</a:t>
            </a:r>
          </a:p>
          <a:p>
            <a:pPr lvl="0">
              <a:spcBef>
                <a:spcPts val="0"/>
              </a:spcBef>
            </a:pPr>
            <a:r>
              <a:rPr lang="ru-RU" sz="1600" b="1" cap="all" dirty="0">
                <a:latin typeface="Bookman Old Style" pitchFamily="18" charset="0"/>
              </a:rPr>
              <a:t>Городской конкурс знатоков «ты – нижегородец»</a:t>
            </a:r>
          </a:p>
          <a:p>
            <a:pPr lvl="0">
              <a:spcBef>
                <a:spcPts val="0"/>
              </a:spcBef>
            </a:pPr>
            <a:r>
              <a:rPr lang="ru-RU" sz="1600" b="1" cap="all" dirty="0">
                <a:latin typeface="Bookman Old Style" pitchFamily="18" charset="0"/>
              </a:rPr>
              <a:t>Городской конкурс выставок «история обычных вещей»</a:t>
            </a:r>
          </a:p>
          <a:p>
            <a:pPr lvl="0">
              <a:spcBef>
                <a:spcPts val="0"/>
              </a:spcBef>
            </a:pPr>
            <a:r>
              <a:rPr lang="ru-RU" sz="1600" b="1" cap="all" dirty="0">
                <a:latin typeface="Bookman Old Style" pitchFamily="18" charset="0"/>
              </a:rPr>
              <a:t>городской конкурс «виртуальный школьный музей уникальных экспонатов</a:t>
            </a:r>
          </a:p>
          <a:p>
            <a:pPr lvl="0">
              <a:spcBef>
                <a:spcPts val="0"/>
              </a:spcBef>
            </a:pPr>
            <a:r>
              <a:rPr lang="ru-RU" sz="1600" b="1" cap="all" dirty="0">
                <a:latin typeface="Bookman Old Style" pitchFamily="18" charset="0"/>
              </a:rPr>
              <a:t>Городской конкурс «юный экскурсовод»</a:t>
            </a:r>
          </a:p>
        </p:txBody>
      </p:sp>
      <p:pic>
        <p:nvPicPr>
          <p:cNvPr id="6" name="Picture 3" descr="DSC_35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99483"/>
            <a:ext cx="3173604" cy="2115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Фотографии\Совет\Праздники для кружковцев\20 сентября 2015 пост\пост 1\DSC_18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7" t="8110" b="10599"/>
          <a:stretch>
            <a:fillRect/>
          </a:stretch>
        </p:blipFill>
        <p:spPr bwMode="auto">
          <a:xfrm>
            <a:off x="228600" y="3399482"/>
            <a:ext cx="3277841" cy="2120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" r="5649"/>
          <a:stretch>
            <a:fillRect/>
          </a:stretch>
        </p:blipFill>
        <p:spPr bwMode="auto">
          <a:xfrm rot="989067">
            <a:off x="6808084" y="3084262"/>
            <a:ext cx="2093189" cy="1562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469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2000" y="5334000"/>
            <a:ext cx="6781800" cy="8382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Будущее России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9600" y="381000"/>
            <a:ext cx="7924800" cy="3429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700" b="1" cap="all" dirty="0">
                <a:latin typeface="Bookman Old Style" pitchFamily="18" charset="0"/>
              </a:rPr>
              <a:t>48 городская конференция научного общества учащихся «эврика»</a:t>
            </a:r>
          </a:p>
          <a:p>
            <a:pPr>
              <a:lnSpc>
                <a:spcPct val="90000"/>
              </a:lnSpc>
            </a:pPr>
            <a:r>
              <a:rPr lang="ru-RU" sz="1700" b="1" cap="all" dirty="0">
                <a:latin typeface="Bookman Old Style" pitchFamily="18" charset="0"/>
              </a:rPr>
              <a:t>Городской конкурс организаторов детского общественного движения «вожатый года»</a:t>
            </a:r>
          </a:p>
          <a:p>
            <a:pPr>
              <a:lnSpc>
                <a:spcPct val="90000"/>
              </a:lnSpc>
            </a:pPr>
            <a:r>
              <a:rPr lang="ru-RU" sz="1700" b="1" cap="all" dirty="0">
                <a:latin typeface="Bookman Old Style" pitchFamily="18" charset="0"/>
              </a:rPr>
              <a:t>городской интерактивный конкурс «вожатый города»</a:t>
            </a:r>
          </a:p>
          <a:p>
            <a:pPr>
              <a:lnSpc>
                <a:spcPct val="90000"/>
              </a:lnSpc>
            </a:pPr>
            <a:r>
              <a:rPr lang="ru-RU" sz="1700" b="1" cap="all" dirty="0">
                <a:latin typeface="Bookman Old Style" pitchFamily="18" charset="0"/>
              </a:rPr>
              <a:t>ГОРОДСКАЯ АКЦИЯ «ДЕТИ НИЖНЕГО»</a:t>
            </a:r>
          </a:p>
          <a:p>
            <a:pPr>
              <a:lnSpc>
                <a:spcPct val="90000"/>
              </a:lnSpc>
            </a:pPr>
            <a:r>
              <a:rPr lang="ru-RU" sz="1700" b="1" cap="all" dirty="0">
                <a:latin typeface="Bookman Old Style" pitchFamily="18" charset="0"/>
              </a:rPr>
              <a:t>ГОРОДСКОЙ ИНТЕРАКТИВНЫЙ КОНКУРС «ПОБЕДНЫЙ МАРШРУТ»</a:t>
            </a:r>
          </a:p>
          <a:p>
            <a:pPr>
              <a:lnSpc>
                <a:spcPct val="90000"/>
              </a:lnSpc>
            </a:pPr>
            <a:r>
              <a:rPr lang="ru-RU" sz="1700" b="1" cap="all" dirty="0">
                <a:latin typeface="Bookman Old Style" pitchFamily="18" charset="0"/>
              </a:rPr>
              <a:t>Конкурс </a:t>
            </a:r>
            <a:r>
              <a:rPr lang="ru-RU" sz="1600" b="1" cap="all" dirty="0">
                <a:latin typeface="Bookman Old Style" pitchFamily="18" charset="0"/>
              </a:rPr>
              <a:t>районных</a:t>
            </a:r>
            <a:r>
              <a:rPr lang="ru-RU" sz="1700" b="1" cap="all" dirty="0">
                <a:latin typeface="Bookman Old Style" pitchFamily="18" charset="0"/>
              </a:rPr>
              <a:t> советов ученического самоуправления</a:t>
            </a:r>
          </a:p>
          <a:p>
            <a:pPr>
              <a:lnSpc>
                <a:spcPct val="90000"/>
              </a:lnSpc>
            </a:pPr>
            <a:r>
              <a:rPr lang="ru-RU" sz="1700" b="1" cap="all" dirty="0">
                <a:latin typeface="Bookman Old Style" pitchFamily="18" charset="0"/>
              </a:rPr>
              <a:t>Городской конкурс школьных СМИ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08400"/>
            <a:ext cx="27432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708400"/>
            <a:ext cx="2438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708400"/>
            <a:ext cx="2438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6858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2000" y="5334000"/>
            <a:ext cx="3200400" cy="8382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Душа России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81000" y="533400"/>
            <a:ext cx="8382000" cy="32004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600" b="1" cap="all" dirty="0" err="1">
                <a:latin typeface="Bookman Old Style" pitchFamily="18" charset="0"/>
              </a:rPr>
              <a:t>гОРОДСКОЙ</a:t>
            </a:r>
            <a:r>
              <a:rPr lang="ru-RU" sz="1600" b="1" cap="all" dirty="0">
                <a:latin typeface="Bookman Old Style" pitchFamily="18" charset="0"/>
              </a:rPr>
              <a:t> ФЕСТИВАЛЬ АВТОРСКОЙ ПЕСНИ «</a:t>
            </a:r>
            <a:r>
              <a:rPr lang="ru-RU" sz="1600" b="1" cap="all" dirty="0" err="1">
                <a:latin typeface="Bookman Old Style" pitchFamily="18" charset="0"/>
              </a:rPr>
              <a:t>кРУГ</a:t>
            </a:r>
            <a:r>
              <a:rPr lang="ru-RU" sz="1600" b="1" cap="all" dirty="0">
                <a:latin typeface="Bookman Old Style" pitchFamily="18" charset="0"/>
              </a:rPr>
              <a:t> ДРУЗЕЙ»</a:t>
            </a:r>
          </a:p>
          <a:p>
            <a:pPr lvl="0">
              <a:spcBef>
                <a:spcPts val="0"/>
              </a:spcBef>
            </a:pPr>
            <a:r>
              <a:rPr lang="ru-RU" sz="1600" b="1" cap="all" dirty="0" err="1">
                <a:latin typeface="Bookman Old Style" pitchFamily="18" charset="0"/>
              </a:rPr>
              <a:t>ГородскОЙ</a:t>
            </a:r>
            <a:r>
              <a:rPr lang="ru-RU" sz="1600" b="1" cap="all" dirty="0">
                <a:latin typeface="Bookman Old Style" pitchFamily="18" charset="0"/>
              </a:rPr>
              <a:t> КОНКУРС-ВЫСТАВКА ДЕТСКОГО РИСУНКА «</a:t>
            </a:r>
            <a:r>
              <a:rPr lang="ru-RU" sz="1600" b="1" cap="all" dirty="0" err="1">
                <a:latin typeface="Bookman Old Style" pitchFamily="18" charset="0"/>
              </a:rPr>
              <a:t>мИР</a:t>
            </a:r>
            <a:r>
              <a:rPr lang="ru-RU" sz="1600" b="1" cap="all" dirty="0">
                <a:latin typeface="Bookman Old Style" pitchFamily="18" charset="0"/>
              </a:rPr>
              <a:t> ГЛАЗАМИ ДЕТЕЙ»</a:t>
            </a:r>
          </a:p>
          <a:p>
            <a:pPr lvl="0">
              <a:spcBef>
                <a:spcPts val="0"/>
              </a:spcBef>
            </a:pPr>
            <a:r>
              <a:rPr lang="ru-RU" sz="1600" b="1" cap="all" dirty="0">
                <a:latin typeface="Bookman Old Style" pitchFamily="18" charset="0"/>
              </a:rPr>
              <a:t>открытый </a:t>
            </a:r>
            <a:r>
              <a:rPr lang="ru-RU" sz="1600" b="1" cap="all" dirty="0" err="1">
                <a:latin typeface="Bookman Old Style" pitchFamily="18" charset="0"/>
              </a:rPr>
              <a:t>гОРОДСКОЙ</a:t>
            </a:r>
            <a:r>
              <a:rPr lang="ru-RU" sz="1600" b="1" cap="all" dirty="0">
                <a:latin typeface="Bookman Old Style" pitchFamily="18" charset="0"/>
              </a:rPr>
              <a:t> ФЕСТИВАЛЬ СМЫСЛОВОГО поэтического РОКА  «В НАШИХ ГЛАЗАХ»</a:t>
            </a:r>
          </a:p>
          <a:p>
            <a:pPr lvl="0">
              <a:spcBef>
                <a:spcPts val="0"/>
              </a:spcBef>
            </a:pPr>
            <a:r>
              <a:rPr lang="ru-RU" sz="1600" b="1" cap="all" dirty="0">
                <a:latin typeface="Bookman Old Style" pitchFamily="18" charset="0"/>
              </a:rPr>
              <a:t>Городской конкурс «юный МУЗЫКАНТ» (Народные Инструменты, пианисты)</a:t>
            </a:r>
          </a:p>
          <a:p>
            <a:pPr lvl="0">
              <a:spcBef>
                <a:spcPts val="0"/>
              </a:spcBef>
            </a:pPr>
            <a:r>
              <a:rPr lang="ru-RU" sz="1600" b="1" cap="all" dirty="0">
                <a:latin typeface="Bookman Old Style" pitchFamily="18" charset="0"/>
              </a:rPr>
              <a:t>Городской фестиваль театральных коллективов «Любовь моя, театр» </a:t>
            </a:r>
          </a:p>
          <a:p>
            <a:pPr lvl="0">
              <a:spcBef>
                <a:spcPts val="0"/>
              </a:spcBef>
            </a:pPr>
            <a:r>
              <a:rPr lang="ru-RU" sz="1600" b="1" cap="all" dirty="0">
                <a:latin typeface="Bookman Old Style" pitchFamily="18" charset="0"/>
              </a:rPr>
              <a:t>Городской СМОТР-конкурс солистов и ансамблей «СЕРЕБРЯНЫЙ КОЛОКОЛЬЧИК»</a:t>
            </a:r>
          </a:p>
          <a:p>
            <a:pPr lvl="0">
              <a:spcBef>
                <a:spcPts val="0"/>
              </a:spcBef>
            </a:pPr>
            <a:r>
              <a:rPr lang="ru-RU" sz="1600" b="1" cap="all" dirty="0" err="1">
                <a:latin typeface="Bookman Old Style" pitchFamily="18" charset="0"/>
              </a:rPr>
              <a:t>гОРОДСКОЙ</a:t>
            </a:r>
            <a:r>
              <a:rPr lang="ru-RU" sz="1600" b="1" cap="all" dirty="0">
                <a:latin typeface="Bookman Old Style" pitchFamily="18" charset="0"/>
              </a:rPr>
              <a:t> ИНТЕРАКТИВНЫЙ КОНКУРС ДЕТСКОГО РИСУНКА «с ЧЕГО НАЧИНАЕТСЯ РОДИНА?»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84600"/>
            <a:ext cx="2590800" cy="17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793916"/>
            <a:ext cx="2590800" cy="1728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35" y="3793915"/>
            <a:ext cx="2576828" cy="1717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008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Несущие радость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743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600" b="1" cap="all" dirty="0">
                <a:latin typeface="Bookman Old Style" pitchFamily="18" charset="0"/>
              </a:rPr>
              <a:t>Городская акция «неделя защиты животных»</a:t>
            </a:r>
          </a:p>
          <a:p>
            <a:pPr>
              <a:spcBef>
                <a:spcPts val="0"/>
              </a:spcBef>
            </a:pPr>
            <a:r>
              <a:rPr lang="ru-RU" sz="1600" b="1" cap="all" dirty="0">
                <a:latin typeface="Bookman Old Style" pitchFamily="18" charset="0"/>
              </a:rPr>
              <a:t>городская акция «я открываю мир природы»</a:t>
            </a:r>
          </a:p>
          <a:p>
            <a:pPr>
              <a:spcBef>
                <a:spcPts val="0"/>
              </a:spcBef>
            </a:pPr>
            <a:r>
              <a:rPr lang="ru-RU" sz="1600" b="1" cap="all" dirty="0">
                <a:latin typeface="Bookman Old Style" pitchFamily="18" charset="0"/>
              </a:rPr>
              <a:t>Городской фестиваль экологических агитбригад «Наш дом – Нижний Новгород»</a:t>
            </a:r>
          </a:p>
          <a:p>
            <a:pPr>
              <a:spcBef>
                <a:spcPts val="0"/>
              </a:spcBef>
            </a:pPr>
            <a:r>
              <a:rPr lang="ru-RU" sz="1600" b="1" cap="all" dirty="0">
                <a:latin typeface="Bookman Old Style" pitchFamily="18" charset="0"/>
              </a:rPr>
              <a:t>Городской конкурс по внутреннему озеленению школ  «Несущие радость»</a:t>
            </a:r>
          </a:p>
          <a:p>
            <a:pPr>
              <a:spcBef>
                <a:spcPts val="0"/>
              </a:spcBef>
            </a:pPr>
            <a:r>
              <a:rPr lang="ru-RU" sz="1600" b="1" cap="all" dirty="0">
                <a:latin typeface="Bookman Old Style" pitchFamily="18" charset="0"/>
              </a:rPr>
              <a:t>Городской конкурс экологических проектов </a:t>
            </a:r>
            <a:br>
              <a:rPr lang="ru-RU" sz="1600" b="1" cap="all" dirty="0">
                <a:latin typeface="Bookman Old Style" pitchFamily="18" charset="0"/>
              </a:rPr>
            </a:br>
            <a:r>
              <a:rPr lang="ru-RU" sz="1600" b="1" cap="all" dirty="0">
                <a:latin typeface="Bookman Old Style" pitchFamily="18" charset="0"/>
              </a:rPr>
              <a:t>«Наш дом – Нижний Новгород»</a:t>
            </a:r>
          </a:p>
          <a:p>
            <a:pPr>
              <a:spcBef>
                <a:spcPts val="0"/>
              </a:spcBef>
            </a:pPr>
            <a:r>
              <a:rPr lang="ru-RU" sz="1600" b="1" cap="all" dirty="0">
                <a:latin typeface="Bookman Old Style" pitchFamily="18" charset="0"/>
              </a:rPr>
              <a:t>Городская конференция школьников «Экология и здоровье»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29000"/>
            <a:ext cx="2514600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391662"/>
            <a:ext cx="2895600" cy="193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371850"/>
            <a:ext cx="2590800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1577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Чудеса своими руками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62000" y="457200"/>
            <a:ext cx="7543800" cy="41148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Открытый городской робототехнический марафон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открытая городская олимпиада по РОБОТОТЕХНИКЕ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Городская </a:t>
            </a:r>
            <a:r>
              <a:rPr lang="ru-RU" b="1" cap="all" dirty="0">
                <a:solidFill>
                  <a:schemeClr val="tx1"/>
                </a:solidFill>
              </a:rPr>
              <a:t>выставка детского </a:t>
            </a:r>
            <a:r>
              <a:rPr lang="ru-RU" b="1" cap="all" dirty="0" smtClean="0">
                <a:solidFill>
                  <a:schemeClr val="tx1"/>
                </a:solidFill>
              </a:rPr>
              <a:t>технического </a:t>
            </a:r>
            <a:r>
              <a:rPr lang="ru-RU" b="1" cap="all" dirty="0">
                <a:solidFill>
                  <a:schemeClr val="tx1"/>
                </a:solidFill>
              </a:rPr>
              <a:t>ТВОРЧЕСТВА «Творчество юных -  любимому городу</a:t>
            </a:r>
            <a:r>
              <a:rPr lang="ru-RU" b="1" cap="all" dirty="0" smtClean="0">
                <a:solidFill>
                  <a:schemeClr val="tx1"/>
                </a:solidFill>
              </a:rPr>
              <a:t>»</a:t>
            </a: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Научно-практическая конференция юных техников «Шаг в будущее»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ГОРОДСКОЙ ИНТЕРАКТИВНЫЙ КОНКУРС-ВЫСТАВКА ДЕТСКОГО ТЕХНИЧЕСКОГО ТВОРЧЕСТВА </a:t>
            </a:r>
            <a:r>
              <a:rPr lang="ru-RU" b="1" cap="all" dirty="0" smtClean="0">
                <a:solidFill>
                  <a:schemeClr val="tx1"/>
                </a:solidFill>
              </a:rPr>
              <a:t>«сам себе </a:t>
            </a:r>
            <a:r>
              <a:rPr lang="ru-RU" b="1" cap="all" dirty="0" err="1" smtClean="0">
                <a:solidFill>
                  <a:schemeClr val="tx1"/>
                </a:solidFill>
              </a:rPr>
              <a:t>кулибин</a:t>
            </a:r>
            <a:r>
              <a:rPr lang="ru-RU" b="1" cap="all" dirty="0" smtClean="0">
                <a:solidFill>
                  <a:schemeClr val="tx1"/>
                </a:solidFill>
              </a:rPr>
              <a:t>»</a:t>
            </a: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Конкурс по лоскутному шитью</a:t>
            </a: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Конкурс дизайн-проектов «Дизайн. Перспективы. Нижний»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Городские </a:t>
            </a:r>
            <a:r>
              <a:rPr lang="ru-RU" b="1" cap="all" dirty="0">
                <a:solidFill>
                  <a:schemeClr val="tx1"/>
                </a:solidFill>
              </a:rPr>
              <a:t>соревнования  по </a:t>
            </a:r>
            <a:r>
              <a:rPr lang="ru-RU" b="1" cap="all" dirty="0" smtClean="0">
                <a:solidFill>
                  <a:schemeClr val="tx1"/>
                </a:solidFill>
              </a:rPr>
              <a:t>автомоделизму</a:t>
            </a: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Городской фестиваль театров моды «Традиции и современность»</a:t>
            </a: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Городская выставка кукол «Секреты мастеров»</a:t>
            </a: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Конкурс декоративного и </a:t>
            </a:r>
            <a:r>
              <a:rPr lang="ru-RU" b="1" cap="all" dirty="0" err="1" smtClean="0">
                <a:solidFill>
                  <a:schemeClr val="tx1"/>
                </a:solidFill>
              </a:rPr>
              <a:t>медиатворчества</a:t>
            </a:r>
            <a:r>
              <a:rPr lang="ru-RU" b="1" cap="all" dirty="0" smtClean="0">
                <a:solidFill>
                  <a:schemeClr val="tx1"/>
                </a:solidFill>
              </a:rPr>
              <a:t> «Зимние сказки»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Городской конкурс по радиоэлектронике «Электроник </a:t>
            </a:r>
            <a:r>
              <a:rPr lang="ru-RU" b="1" cap="all" dirty="0" smtClean="0">
                <a:solidFill>
                  <a:schemeClr val="tx1"/>
                </a:solidFill>
              </a:rPr>
              <a:t>2018»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Городской конкурс по информационным </a:t>
            </a:r>
            <a:r>
              <a:rPr lang="ru-RU" b="1" cap="all" dirty="0" smtClean="0">
                <a:solidFill>
                  <a:schemeClr val="tx1"/>
                </a:solidFill>
              </a:rPr>
              <a:t>технологиям «</a:t>
            </a:r>
            <a:r>
              <a:rPr lang="en-US" b="1" cap="all" dirty="0" smtClean="0">
                <a:solidFill>
                  <a:schemeClr val="tx1"/>
                </a:solidFill>
              </a:rPr>
              <a:t>IT</a:t>
            </a:r>
            <a:r>
              <a:rPr lang="ru-RU" b="1" cap="all" dirty="0" smtClean="0">
                <a:solidFill>
                  <a:schemeClr val="tx1"/>
                </a:solidFill>
              </a:rPr>
              <a:t>-</a:t>
            </a:r>
            <a:r>
              <a:rPr lang="ru-RU" b="1" cap="all" dirty="0" err="1" smtClean="0">
                <a:solidFill>
                  <a:schemeClr val="tx1"/>
                </a:solidFill>
              </a:rPr>
              <a:t>чкалов</a:t>
            </a:r>
            <a:r>
              <a:rPr lang="ru-RU" b="1" cap="all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Городские соревнования    по ходовым контурным судомоделям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Городские соревнования  ШКОЛЬНИКОВ-СУДОМОДЕЛИСТОВ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Городские соревнования  по свободнолетающим авиамоделям 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Городские соревнования  по радиоуправляемым авиамоделям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Городские соревнования  по кордовым </a:t>
            </a:r>
            <a:r>
              <a:rPr lang="ru-RU" b="1" cap="all" dirty="0" smtClean="0">
                <a:solidFill>
                  <a:schemeClr val="tx1"/>
                </a:solidFill>
              </a:rPr>
              <a:t>авиамоделям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4495800"/>
            <a:ext cx="2819400" cy="187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0669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5410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Сайт ДДТ </a:t>
            </a:r>
            <a:r>
              <a:rPr lang="ru-RU" sz="2000" dirty="0" err="1" smtClean="0"/>
              <a:t>им.В.П.Чкалова</a:t>
            </a:r>
            <a:r>
              <a:rPr lang="ru-RU" sz="2000" dirty="0" smtClean="0"/>
              <a:t> </a:t>
            </a:r>
            <a:r>
              <a:rPr lang="en-US" sz="2000" dirty="0">
                <a:solidFill>
                  <a:schemeClr val="accent1"/>
                </a:solidFill>
              </a:rPr>
              <a:t>http://www.ddt-chkalov.ru/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e</a:t>
            </a:r>
            <a:r>
              <a:rPr lang="ru-RU" sz="2000" dirty="0" smtClean="0"/>
              <a:t>-</a:t>
            </a:r>
            <a:r>
              <a:rPr lang="en-US" sz="2000" dirty="0" smtClean="0"/>
              <a:t>mail</a:t>
            </a:r>
            <a:r>
              <a:rPr lang="ru-RU" sz="2000" dirty="0" smtClean="0"/>
              <a:t>:  </a:t>
            </a:r>
            <a:r>
              <a:rPr lang="en-US" sz="2000" dirty="0" smtClean="0">
                <a:solidFill>
                  <a:schemeClr val="accent1"/>
                </a:solidFill>
                <a:hlinkClick r:id="rId3"/>
              </a:rPr>
              <a:t>ddt.chkalov@gmail.com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Picture 2" descr="E:\1 для презентации.jpg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143000"/>
            <a:ext cx="5362803" cy="3733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МЕГА-ПРОЕКТ «МЫ ВМЕСТЕ»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5644297"/>
              </p:ext>
            </p:extLst>
          </p:nvPr>
        </p:nvGraphicFramePr>
        <p:xfrm>
          <a:off x="152400" y="16002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2069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457563" cy="32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43400"/>
            <a:ext cx="2895600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354407"/>
            <a:ext cx="3241040" cy="2160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0"/>
            <a:ext cx="1874238" cy="2821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0985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9827">
            <a:off x="-390429" y="2619366"/>
            <a:ext cx="2835354" cy="1890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144" y="2286000"/>
            <a:ext cx="2699004" cy="1799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Диаграмма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366143682"/>
              </p:ext>
            </p:extLst>
          </p:nvPr>
        </p:nvGraphicFramePr>
        <p:xfrm>
          <a:off x="533400" y="4191000"/>
          <a:ext cx="8107947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Диаграмма" r:id="rId6" imgW="5311246" imgH="1447848" progId="MSGraph.Chart.8">
                  <p:embed/>
                </p:oleObj>
              </mc:Choice>
              <mc:Fallback>
                <p:oleObj name="Диаграмма" r:id="rId6" imgW="5311246" imgH="1447848" progId="MSGraph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91000"/>
                        <a:ext cx="8107947" cy="198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8"/>
          <a:stretch/>
        </p:blipFill>
        <p:spPr>
          <a:xfrm>
            <a:off x="6308646" y="533400"/>
            <a:ext cx="2606753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8" y="476250"/>
            <a:ext cx="2590800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04800"/>
            <a:ext cx="2438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2280920"/>
            <a:ext cx="2623457" cy="1742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6115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Стратегия развития воспитания в Российской Федерации на период до 2025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года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447800"/>
            <a:ext cx="5638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Приоритетная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задача Российской Федерации </a:t>
            </a:r>
            <a:r>
              <a:rPr lang="ru-RU" dirty="0"/>
              <a:t>– формирование новых поколений, обладающих знаниями и умениями, которые отвечают требованиям XXI века, разделяющих традиционные нравственные ценности, готовых к мирному созиданию и защите Родины. Ключевым инструментом решения этой задачи является воспитание детей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585" y="1211580"/>
            <a:ext cx="1962415" cy="2819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1960" y="4267200"/>
            <a:ext cx="85899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Формирование гармоничной личности, воспитание гражданина России – зрелого, ответственного человека, в котором сочетается любовь к большой и малой родине, общенациональная и этническая идентичность, уважение к культуре, традициям людей, которые живут рядом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».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r"/>
            <a:r>
              <a:rPr lang="ru-RU" i="1" dirty="0" smtClean="0">
                <a:solidFill>
                  <a:prstClr val="black"/>
                </a:solidFill>
              </a:rPr>
              <a:t>Президент </a:t>
            </a:r>
            <a:r>
              <a:rPr lang="ru-RU" i="1" dirty="0">
                <a:solidFill>
                  <a:prstClr val="black"/>
                </a:solidFill>
              </a:rPr>
              <a:t>Российской Федерации В.В. Путин: </a:t>
            </a:r>
          </a:p>
        </p:txBody>
      </p:sp>
    </p:spTree>
    <p:extLst>
      <p:ext uri="{BB962C8B-B14F-4D97-AF65-F5344CB8AC3E}">
        <p14:creationId xmlns:p14="http://schemas.microsoft.com/office/powerpoint/2010/main" val="1096678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"/>
            <a:ext cx="4023360" cy="2514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61560" y="609600"/>
            <a:ext cx="41300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err="1" smtClean="0">
                <a:latin typeface="+mn-lt"/>
              </a:rPr>
              <a:t>Асмолов</a:t>
            </a:r>
            <a:r>
              <a:rPr lang="ru-RU" sz="1600" i="1" dirty="0" smtClean="0">
                <a:latin typeface="+mn-lt"/>
              </a:rPr>
              <a:t> Александр Григорьевич</a:t>
            </a:r>
          </a:p>
          <a:p>
            <a:r>
              <a:rPr lang="ru-RU" sz="1600" i="1" dirty="0" smtClean="0">
                <a:latin typeface="+mn-lt"/>
              </a:rPr>
              <a:t>Российский </a:t>
            </a:r>
            <a:r>
              <a:rPr lang="ru-RU" sz="1600" i="1" dirty="0">
                <a:latin typeface="+mn-lt"/>
              </a:rPr>
              <a:t>психолог, политик и учёный. Академик Российской академии образования, заведующий кафедрой психологии личности факультета психологии МГУ имени М. В. Ломоносова, директор Федерального государственного автономного учреждения «Федеральный институт развития образования». Член Президиума Российской академии образования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3581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«Те, кто получает образование сейчас, будут работать по профессиям, которые еще не создали, использовать технологии, которых сегодня еще нет и решать задачи, о которых мы сегодня даже не знаем»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61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609600"/>
            <a:ext cx="2488914" cy="3886200"/>
          </a:xfrm>
        </p:spPr>
      </p:pic>
      <p:sp>
        <p:nvSpPr>
          <p:cNvPr id="6" name="Прямоугольник 5"/>
          <p:cNvSpPr/>
          <p:nvPr/>
        </p:nvSpPr>
        <p:spPr>
          <a:xfrm>
            <a:off x="5867400" y="4648200"/>
            <a:ext cx="251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Bookman Old Style" pitchFamily="18" charset="0"/>
              </a:rPr>
              <a:t>митрополит </a:t>
            </a:r>
            <a:endParaRPr lang="ru-RU" i="1" dirty="0" smtClean="0">
              <a:latin typeface="Bookman Old Style" pitchFamily="18" charset="0"/>
            </a:endParaRPr>
          </a:p>
          <a:p>
            <a:pPr algn="ctr"/>
            <a:r>
              <a:rPr lang="ru-RU" i="1" dirty="0" smtClean="0">
                <a:latin typeface="Bookman Old Style" pitchFamily="18" charset="0"/>
              </a:rPr>
              <a:t>Нижегородский</a:t>
            </a:r>
            <a:r>
              <a:rPr lang="ru-RU" i="1" dirty="0">
                <a:latin typeface="Bookman Old Style" pitchFamily="18" charset="0"/>
              </a:rPr>
              <a:t> </a:t>
            </a:r>
            <a:endParaRPr lang="ru-RU" i="1" dirty="0" smtClean="0">
              <a:latin typeface="Bookman Old Style" pitchFamily="18" charset="0"/>
            </a:endParaRPr>
          </a:p>
          <a:p>
            <a:pPr algn="ctr"/>
            <a:r>
              <a:rPr lang="ru-RU" i="1" dirty="0" smtClean="0">
                <a:latin typeface="Bookman Old Style" pitchFamily="18" charset="0"/>
              </a:rPr>
              <a:t>и</a:t>
            </a:r>
            <a:r>
              <a:rPr lang="ru-RU" i="1" dirty="0">
                <a:latin typeface="Bookman Old Style" pitchFamily="18" charset="0"/>
              </a:rPr>
              <a:t> </a:t>
            </a:r>
            <a:r>
              <a:rPr lang="ru-RU" i="1" dirty="0" err="1">
                <a:latin typeface="Bookman Old Style" pitchFamily="18" charset="0"/>
              </a:rPr>
              <a:t>Арзамасский</a:t>
            </a:r>
            <a:r>
              <a:rPr lang="ru-RU" i="1" dirty="0">
                <a:latin typeface="Bookman Old Style" pitchFamily="18" charset="0"/>
              </a:rPr>
              <a:t> </a:t>
            </a:r>
            <a:endParaRPr lang="ru-RU" i="1" dirty="0" smtClean="0">
              <a:latin typeface="Bookman Old Style" pitchFamily="18" charset="0"/>
            </a:endParaRPr>
          </a:p>
          <a:p>
            <a:pPr algn="ctr"/>
            <a:r>
              <a:rPr lang="ru-RU" i="1" dirty="0" smtClean="0">
                <a:latin typeface="Bookman Old Style" pitchFamily="18" charset="0"/>
              </a:rPr>
              <a:t>Георгий</a:t>
            </a:r>
            <a:endParaRPr lang="ru-RU" i="1" dirty="0"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33400"/>
            <a:ext cx="4953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«Спасти детей, сделать их невосприимчивости к злу и способными творить добро можно единственным способом: дать воспитание и образование, основанное на духовных и исторических корнях жизни Отечества и его народа. Важно заложить в детях фундамент национального самосознания, что и делает труд педагога настоящим подвигом, важным и необходимым для человека, семьи, народа»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0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72008" y="403304"/>
            <a:ext cx="9144000" cy="81589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Основные нормативные правовые документы по воспитанию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3400" y="1219200"/>
            <a:ext cx="8208912" cy="5355312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Blip>
                <a:blip r:embed="rId3"/>
              </a:buBlip>
            </a:pPr>
            <a:r>
              <a:rPr lang="ru-RU" altLang="ru-RU" sz="1800" dirty="0" smtClean="0">
                <a:solidFill>
                  <a:srgbClr val="000066"/>
                </a:solidFill>
              </a:rPr>
              <a:t> </a:t>
            </a:r>
            <a:r>
              <a:rPr lang="ru-RU" altLang="ru-RU" sz="1800" b="1" dirty="0" smtClean="0">
                <a:solidFill>
                  <a:srgbClr val="000066"/>
                </a:solidFill>
              </a:rPr>
              <a:t>Федеральный закон </a:t>
            </a:r>
            <a:r>
              <a:rPr lang="ru-RU" altLang="ru-RU" sz="1800" dirty="0" smtClean="0">
                <a:solidFill>
                  <a:srgbClr val="000066"/>
                </a:solidFill>
              </a:rPr>
              <a:t>от 29.12.2012 № 273-ФЗ «Об образовании в Российской Федерации».</a:t>
            </a:r>
          </a:p>
          <a:p>
            <a:pPr eaLnBrk="1" hangingPunct="1">
              <a:spcBef>
                <a:spcPts val="0"/>
              </a:spcBef>
              <a:buFontTx/>
              <a:buBlip>
                <a:blip r:embed="rId3"/>
              </a:buBlip>
            </a:pPr>
            <a:r>
              <a:rPr lang="ru-RU" altLang="ru-RU" sz="1800" b="1" dirty="0" smtClean="0">
                <a:solidFill>
                  <a:srgbClr val="000066"/>
                </a:solidFill>
              </a:rPr>
              <a:t>Концепция развития </a:t>
            </a:r>
            <a:r>
              <a:rPr lang="ru-RU" altLang="ru-RU" sz="1800" dirty="0" smtClean="0">
                <a:solidFill>
                  <a:srgbClr val="000066"/>
                </a:solidFill>
              </a:rPr>
              <a:t>дополнительного образования детей, утвержденная  Распоряжением Правительства РФ от 04.09.2014 № 1726-р «Об утверждении Концепции развития дополнительного образования детей». </a:t>
            </a:r>
          </a:p>
          <a:p>
            <a:pPr eaLnBrk="1" hangingPunct="1">
              <a:spcBef>
                <a:spcPts val="0"/>
              </a:spcBef>
              <a:buBlip>
                <a:blip r:embed="rId3"/>
              </a:buBlip>
            </a:pPr>
            <a:r>
              <a:rPr lang="ru-RU" altLang="ru-RU" sz="1800" dirty="0">
                <a:solidFill>
                  <a:srgbClr val="000066"/>
                </a:solidFill>
              </a:rPr>
              <a:t> </a:t>
            </a:r>
            <a:r>
              <a:rPr lang="ru-RU" sz="1800" b="1" dirty="0">
                <a:solidFill>
                  <a:srgbClr val="000066"/>
                </a:solidFill>
              </a:rPr>
              <a:t>План мероприятий </a:t>
            </a:r>
            <a:r>
              <a:rPr lang="ru-RU" sz="1800" dirty="0">
                <a:solidFill>
                  <a:srgbClr val="000066"/>
                </a:solidFill>
              </a:rPr>
              <a:t>на 2015 - 2020 годы по реализации Концепции развития дополнительного образования детей, утвержденный  Распоряжением Правительства РФ от 24.04.2015 № 729-р «Об утверждении плана мероприятий на </a:t>
            </a:r>
            <a:r>
              <a:rPr lang="ru-RU" sz="1800" dirty="0" smtClean="0">
                <a:solidFill>
                  <a:srgbClr val="000066"/>
                </a:solidFill>
              </a:rPr>
              <a:t>2015-2020 </a:t>
            </a:r>
            <a:r>
              <a:rPr lang="ru-RU" sz="1800" dirty="0">
                <a:solidFill>
                  <a:srgbClr val="000066"/>
                </a:solidFill>
              </a:rPr>
              <a:t>годы по реализации Концепции развития дополнительного образования детей, утв. распоряжением Правительства РФ от 04.09.2014 №1726-р</a:t>
            </a:r>
            <a:r>
              <a:rPr lang="ru-RU" sz="1800" dirty="0" smtClean="0">
                <a:solidFill>
                  <a:srgbClr val="000066"/>
                </a:solidFill>
              </a:rPr>
              <a:t>».</a:t>
            </a:r>
          </a:p>
          <a:p>
            <a:pPr eaLnBrk="1" hangingPunct="1">
              <a:spcBef>
                <a:spcPts val="0"/>
              </a:spcBef>
              <a:buBlip>
                <a:blip r:embed="rId3"/>
              </a:buBlip>
            </a:pPr>
            <a:r>
              <a:rPr lang="ru-RU" sz="1800" dirty="0">
                <a:solidFill>
                  <a:srgbClr val="000066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Стратегия </a:t>
            </a:r>
            <a:r>
              <a:rPr lang="ru-RU" sz="1800" b="1" dirty="0">
                <a:solidFill>
                  <a:srgbClr val="002060"/>
                </a:solidFill>
              </a:rPr>
              <a:t>развития </a:t>
            </a:r>
            <a:r>
              <a:rPr lang="ru-RU" sz="1800" dirty="0">
                <a:solidFill>
                  <a:srgbClr val="002060"/>
                </a:solidFill>
              </a:rPr>
              <a:t>воспитания в Российской Федерации на период до 2025 года, утвержденная Распоряжением Правительства Российской Федерации от 29.05.2015 №996-р «Об утверждении Стратегии развития воспитания в Российской Федерации на период до 2025 года</a:t>
            </a:r>
            <a:r>
              <a:rPr lang="ru-RU" sz="1800" dirty="0" smtClean="0">
                <a:solidFill>
                  <a:srgbClr val="002060"/>
                </a:solidFill>
              </a:rPr>
              <a:t>».</a:t>
            </a:r>
            <a:endParaRPr lang="ru-RU" sz="1800" dirty="0">
              <a:solidFill>
                <a:srgbClr val="002060"/>
              </a:solidFill>
            </a:endParaRPr>
          </a:p>
          <a:p>
            <a:pPr eaLnBrk="1" hangingPunct="1">
              <a:spcBef>
                <a:spcPts val="0"/>
              </a:spcBef>
              <a:buBlip>
                <a:blip r:embed="rId3"/>
              </a:buBlip>
            </a:pPr>
            <a:r>
              <a:rPr lang="ru-RU" sz="1800" b="1" dirty="0" smtClean="0">
                <a:solidFill>
                  <a:srgbClr val="002060"/>
                </a:solidFill>
              </a:rPr>
              <a:t>Указ </a:t>
            </a:r>
            <a:r>
              <a:rPr lang="ru-RU" sz="1800" b="1" dirty="0">
                <a:solidFill>
                  <a:srgbClr val="002060"/>
                </a:solidFill>
              </a:rPr>
              <a:t>Президента РФ </a:t>
            </a:r>
            <a:r>
              <a:rPr lang="ru-RU" sz="1800" dirty="0">
                <a:solidFill>
                  <a:srgbClr val="002060"/>
                </a:solidFill>
              </a:rPr>
              <a:t>от 29.10.2015 № 536 «О создании Общероссийской общественно-государственной детско-юношеской организации "Российское движение школьников</a:t>
            </a:r>
            <a:r>
              <a:rPr lang="ru-RU" sz="1800" dirty="0" smtClean="0">
                <a:solidFill>
                  <a:srgbClr val="002060"/>
                </a:solidFill>
              </a:rPr>
              <a:t>». </a:t>
            </a:r>
            <a:endParaRPr lang="ru-RU" sz="1800" spc="-1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4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Стратегия развития воспитания в Российской Федерации на период до 2025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года (основные направления)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600200"/>
            <a:ext cx="7924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Развитие </a:t>
            </a:r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</a:rPr>
              <a:t>воспитания в системе </a:t>
            </a: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образования</a:t>
            </a:r>
          </a:p>
          <a:p>
            <a:pPr marL="285750" indent="-285750">
              <a:buBlip>
                <a:blip r:embed="rId4"/>
              </a:buBlip>
            </a:pP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Поддержка </a:t>
            </a:r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</a:rPr>
              <a:t>семейного воспитания</a:t>
            </a:r>
          </a:p>
          <a:p>
            <a:pPr marL="285750" indent="-285750">
              <a:buBlip>
                <a:blip r:embed="rId4"/>
              </a:buBlip>
            </a:pPr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</a:rPr>
              <a:t>Расширение воспитательных возможностей информационных ресурсов</a:t>
            </a:r>
          </a:p>
          <a:p>
            <a:pPr marL="285750" indent="-285750">
              <a:buBlip>
                <a:blip r:embed="rId4"/>
              </a:buBlip>
            </a:pPr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</a:rPr>
              <a:t>Поддержка общественных объединений в сфере воспитания</a:t>
            </a:r>
          </a:p>
          <a:p>
            <a:pPr marL="285750" indent="-285750">
              <a:buBlip>
                <a:blip r:embed="rId4"/>
              </a:buBlip>
            </a:pPr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</a:rPr>
              <a:t>Гражданское и патриотическое воспитание</a:t>
            </a:r>
          </a:p>
          <a:p>
            <a:pPr marL="285750" indent="-285750">
              <a:buBlip>
                <a:blip r:embed="rId4"/>
              </a:buBlip>
            </a:pPr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</a:rPr>
              <a:t>Духовно-нравственное развитие</a:t>
            </a:r>
          </a:p>
          <a:p>
            <a:pPr marL="285750" indent="-285750">
              <a:buBlip>
                <a:blip r:embed="rId4"/>
              </a:buBlip>
            </a:pPr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</a:rPr>
              <a:t>Приобщение детей к культурному наследию</a:t>
            </a:r>
          </a:p>
          <a:p>
            <a:pPr marL="285750" indent="-285750">
              <a:buBlip>
                <a:blip r:embed="rId4"/>
              </a:buBlip>
            </a:pPr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</a:rPr>
              <a:t>Физическое развитие и культура здоровья</a:t>
            </a:r>
          </a:p>
          <a:p>
            <a:pPr marL="285750" indent="-285750">
              <a:buBlip>
                <a:blip r:embed="rId4"/>
              </a:buBlip>
            </a:pPr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</a:rPr>
              <a:t>Трудовое воспитание и профессиональное самоопределение</a:t>
            </a:r>
          </a:p>
          <a:p>
            <a:pPr marL="285750" indent="-285750">
              <a:buBlip>
                <a:blip r:embed="rId4"/>
              </a:buBlip>
            </a:pPr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</a:rPr>
              <a:t>Экологическое воспитание</a:t>
            </a:r>
          </a:p>
        </p:txBody>
      </p:sp>
    </p:spTree>
    <p:extLst>
      <p:ext uri="{BB962C8B-B14F-4D97-AF65-F5344CB8AC3E}">
        <p14:creationId xmlns:p14="http://schemas.microsoft.com/office/powerpoint/2010/main" val="1842682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2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3422</TotalTime>
  <Words>975</Words>
  <Application>Microsoft Office PowerPoint</Application>
  <PresentationFormat>Экран (4:3)</PresentationFormat>
  <Paragraphs>120</Paragraphs>
  <Slides>16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NewsPrint</vt:lpstr>
      <vt:lpstr>Диаграмма</vt:lpstr>
      <vt:lpstr>Презентация PowerPoint</vt:lpstr>
      <vt:lpstr>МЕГА-ПРОЕКТ «МЫ ВМЕСТЕ»</vt:lpstr>
      <vt:lpstr>Презентация PowerPoint</vt:lpstr>
      <vt:lpstr>Презентация PowerPoint</vt:lpstr>
      <vt:lpstr>Стратегия развития воспитания в Российской Федерации на период до 2025 года</vt:lpstr>
      <vt:lpstr>Презентация PowerPoint</vt:lpstr>
      <vt:lpstr>Презентация PowerPoint</vt:lpstr>
      <vt:lpstr>Презентация PowerPoint</vt:lpstr>
      <vt:lpstr>Стратегия развития воспитания в Российской Федерации на период до 2025 года (основные направления)</vt:lpstr>
      <vt:lpstr>В интересах ребенка</vt:lpstr>
      <vt:lpstr>Во славу Отечества</vt:lpstr>
      <vt:lpstr>Будущее России</vt:lpstr>
      <vt:lpstr>Душа России</vt:lpstr>
      <vt:lpstr>Несущие радость</vt:lpstr>
      <vt:lpstr>Чудеса своими руками</vt:lpstr>
      <vt:lpstr>Сайт ДДТ им.В.П.Чкалова http://www.ddt-chkalov.ru/  e-mail:  ddt.chkalov@gmail.com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Шурик</dc:creator>
  <cp:lastModifiedBy>Наталья Р. Евдокимовна</cp:lastModifiedBy>
  <cp:revision>215</cp:revision>
  <cp:lastPrinted>2017-09-07T08:41:22Z</cp:lastPrinted>
  <dcterms:created xsi:type="dcterms:W3CDTF">1601-01-01T00:00:00Z</dcterms:created>
  <dcterms:modified xsi:type="dcterms:W3CDTF">2017-09-12T07:33:52Z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