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6" r:id="rId3"/>
    <p:sldId id="257" r:id="rId4"/>
    <p:sldId id="265" r:id="rId5"/>
    <p:sldId id="259" r:id="rId6"/>
    <p:sldId id="261" r:id="rId7"/>
    <p:sldId id="273" r:id="rId8"/>
    <p:sldId id="264" r:id="rId9"/>
    <p:sldId id="263" r:id="rId10"/>
    <p:sldId id="270" r:id="rId11"/>
    <p:sldId id="267" r:id="rId12"/>
    <p:sldId id="260" r:id="rId13"/>
    <p:sldId id="275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3645A-8CF6-493D-B061-9D810023DB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5C0C6D-4E86-428B-A64F-A42245B5E730}">
      <dgm:prSet phldrT="[Текст]"/>
      <dgm:spPr/>
      <dgm:t>
        <a:bodyPr/>
        <a:lstStyle/>
        <a:p>
          <a:r>
            <a:rPr lang="ru-RU" dirty="0" smtClean="0"/>
            <a:t>Механизм</a:t>
          </a:r>
          <a:endParaRPr lang="ru-RU" dirty="0"/>
        </a:p>
      </dgm:t>
    </dgm:pt>
    <dgm:pt modelId="{EDB93F52-4696-40A7-8C01-BBCA959A0EA0}" type="parTrans" cxnId="{CE504A3C-2C17-4699-A8A8-784D004F841F}">
      <dgm:prSet/>
      <dgm:spPr/>
      <dgm:t>
        <a:bodyPr/>
        <a:lstStyle/>
        <a:p>
          <a:endParaRPr lang="ru-RU"/>
        </a:p>
      </dgm:t>
    </dgm:pt>
    <dgm:pt modelId="{98B8D74D-E585-4712-950F-D6D86E63B1C0}" type="sibTrans" cxnId="{CE504A3C-2C17-4699-A8A8-784D004F841F}">
      <dgm:prSet/>
      <dgm:spPr/>
      <dgm:t>
        <a:bodyPr/>
        <a:lstStyle/>
        <a:p>
          <a:endParaRPr lang="ru-RU"/>
        </a:p>
      </dgm:t>
    </dgm:pt>
    <dgm:pt modelId="{C84D21D1-6CE2-48F9-82AA-FB7EE6015646}">
      <dgm:prSet phldrT="[Текст]"/>
      <dgm:spPr/>
      <dgm:t>
        <a:bodyPr/>
        <a:lstStyle/>
        <a:p>
          <a:r>
            <a:rPr lang="ru-RU" dirty="0" smtClean="0"/>
            <a:t>Мишень</a:t>
          </a:r>
          <a:endParaRPr lang="ru-RU" dirty="0"/>
        </a:p>
      </dgm:t>
    </dgm:pt>
    <dgm:pt modelId="{FED14B39-F051-4BB4-B457-69EAB86E60BB}" type="parTrans" cxnId="{5F56A353-338B-43EF-8E3D-9ED1533390CA}">
      <dgm:prSet/>
      <dgm:spPr/>
      <dgm:t>
        <a:bodyPr/>
        <a:lstStyle/>
        <a:p>
          <a:endParaRPr lang="ru-RU"/>
        </a:p>
      </dgm:t>
    </dgm:pt>
    <dgm:pt modelId="{39972925-3A62-4329-A05E-9093A21C4B88}" type="sibTrans" cxnId="{5F56A353-338B-43EF-8E3D-9ED1533390CA}">
      <dgm:prSet/>
      <dgm:spPr/>
      <dgm:t>
        <a:bodyPr/>
        <a:lstStyle/>
        <a:p>
          <a:endParaRPr lang="ru-RU"/>
        </a:p>
      </dgm:t>
    </dgm:pt>
    <dgm:pt modelId="{0E44410B-D6B4-4457-BFD5-CBA639923E33}" type="pres">
      <dgm:prSet presAssocID="{2EF3645A-8CF6-493D-B061-9D810023DB73}" presName="Name0" presStyleCnt="0">
        <dgm:presLayoutVars>
          <dgm:dir/>
          <dgm:resizeHandles val="exact"/>
        </dgm:presLayoutVars>
      </dgm:prSet>
      <dgm:spPr/>
    </dgm:pt>
    <dgm:pt modelId="{5CB6E6A6-36CD-48D6-94BF-1DB1AC3837FC}" type="pres">
      <dgm:prSet presAssocID="{B55C0C6D-4E86-428B-A64F-A42245B5E7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9EEB-6085-4E5C-A51B-8FB629003FBB}" type="pres">
      <dgm:prSet presAssocID="{98B8D74D-E585-4712-950F-D6D86E63B1C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A8BAD8F-8CE6-4149-ACC8-6ECA83995009}" type="pres">
      <dgm:prSet presAssocID="{98B8D74D-E585-4712-950F-D6D86E63B1C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419E0FE-E038-4CE2-BD99-EB01D6990A52}" type="pres">
      <dgm:prSet presAssocID="{C84D21D1-6CE2-48F9-82AA-FB7EE6015646}" presName="node" presStyleLbl="node1" presStyleIdx="1" presStyleCnt="2" custLinFactNeighborX="-6394" custLinFactNeighborY="2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3E7D8-96BD-471A-BE7D-0059D6D50632}" type="presOf" srcId="{B55C0C6D-4E86-428B-A64F-A42245B5E730}" destId="{5CB6E6A6-36CD-48D6-94BF-1DB1AC3837FC}" srcOrd="0" destOrd="0" presId="urn:microsoft.com/office/officeart/2005/8/layout/process1"/>
    <dgm:cxn modelId="{CE504A3C-2C17-4699-A8A8-784D004F841F}" srcId="{2EF3645A-8CF6-493D-B061-9D810023DB73}" destId="{B55C0C6D-4E86-428B-A64F-A42245B5E730}" srcOrd="0" destOrd="0" parTransId="{EDB93F52-4696-40A7-8C01-BBCA959A0EA0}" sibTransId="{98B8D74D-E585-4712-950F-D6D86E63B1C0}"/>
    <dgm:cxn modelId="{AB34D76A-573D-4C76-B21B-FC6B6BD8E854}" type="presOf" srcId="{2EF3645A-8CF6-493D-B061-9D810023DB73}" destId="{0E44410B-D6B4-4457-BFD5-CBA639923E33}" srcOrd="0" destOrd="0" presId="urn:microsoft.com/office/officeart/2005/8/layout/process1"/>
    <dgm:cxn modelId="{CA7B3D49-0E26-4314-B26B-702CE0C2B944}" type="presOf" srcId="{98B8D74D-E585-4712-950F-D6D86E63B1C0}" destId="{CA8BAD8F-8CE6-4149-ACC8-6ECA83995009}" srcOrd="1" destOrd="0" presId="urn:microsoft.com/office/officeart/2005/8/layout/process1"/>
    <dgm:cxn modelId="{73867AF9-F298-4F5A-9D20-9D8AA3447891}" type="presOf" srcId="{98B8D74D-E585-4712-950F-D6D86E63B1C0}" destId="{0BCC9EEB-6085-4E5C-A51B-8FB629003FBB}" srcOrd="0" destOrd="0" presId="urn:microsoft.com/office/officeart/2005/8/layout/process1"/>
    <dgm:cxn modelId="{5F56A353-338B-43EF-8E3D-9ED1533390CA}" srcId="{2EF3645A-8CF6-493D-B061-9D810023DB73}" destId="{C84D21D1-6CE2-48F9-82AA-FB7EE6015646}" srcOrd="1" destOrd="0" parTransId="{FED14B39-F051-4BB4-B457-69EAB86E60BB}" sibTransId="{39972925-3A62-4329-A05E-9093A21C4B88}"/>
    <dgm:cxn modelId="{7945E418-0916-4415-B5FA-CB1273EA0D42}" type="presOf" srcId="{C84D21D1-6CE2-48F9-82AA-FB7EE6015646}" destId="{0419E0FE-E038-4CE2-BD99-EB01D6990A52}" srcOrd="0" destOrd="0" presId="urn:microsoft.com/office/officeart/2005/8/layout/process1"/>
    <dgm:cxn modelId="{5DD20899-A79B-4580-B50F-16ACAE9B6D46}" type="presParOf" srcId="{0E44410B-D6B4-4457-BFD5-CBA639923E33}" destId="{5CB6E6A6-36CD-48D6-94BF-1DB1AC3837FC}" srcOrd="0" destOrd="0" presId="urn:microsoft.com/office/officeart/2005/8/layout/process1"/>
    <dgm:cxn modelId="{27B43ADC-D5E8-4FFC-85D5-3F5CDCF9A220}" type="presParOf" srcId="{0E44410B-D6B4-4457-BFD5-CBA639923E33}" destId="{0BCC9EEB-6085-4E5C-A51B-8FB629003FBB}" srcOrd="1" destOrd="0" presId="urn:microsoft.com/office/officeart/2005/8/layout/process1"/>
    <dgm:cxn modelId="{9751F1FB-A7F6-4B6E-8C8F-D7E9B1D8CE2E}" type="presParOf" srcId="{0BCC9EEB-6085-4E5C-A51B-8FB629003FBB}" destId="{CA8BAD8F-8CE6-4149-ACC8-6ECA83995009}" srcOrd="0" destOrd="0" presId="urn:microsoft.com/office/officeart/2005/8/layout/process1"/>
    <dgm:cxn modelId="{B4D4C8B0-156A-4331-91FE-87D101978A03}" type="presParOf" srcId="{0E44410B-D6B4-4457-BFD5-CBA639923E33}" destId="{0419E0FE-E038-4CE2-BD99-EB01D6990A5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3645A-8CF6-493D-B061-9D810023DB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5C0C6D-4E86-428B-A64F-A42245B5E730}">
      <dgm:prSet phldrT="[Текст]"/>
      <dgm:spPr/>
      <dgm:t>
        <a:bodyPr/>
        <a:lstStyle/>
        <a:p>
          <a:r>
            <a:rPr lang="ru-RU" dirty="0" smtClean="0"/>
            <a:t>Симптом</a:t>
          </a:r>
          <a:endParaRPr lang="ru-RU" dirty="0"/>
        </a:p>
      </dgm:t>
    </dgm:pt>
    <dgm:pt modelId="{EDB93F52-4696-40A7-8C01-BBCA959A0EA0}" type="parTrans" cxnId="{CE504A3C-2C17-4699-A8A8-784D004F841F}">
      <dgm:prSet/>
      <dgm:spPr/>
      <dgm:t>
        <a:bodyPr/>
        <a:lstStyle/>
        <a:p>
          <a:endParaRPr lang="ru-RU"/>
        </a:p>
      </dgm:t>
    </dgm:pt>
    <dgm:pt modelId="{98B8D74D-E585-4712-950F-D6D86E63B1C0}" type="sibTrans" cxnId="{CE504A3C-2C17-4699-A8A8-784D004F841F}">
      <dgm:prSet/>
      <dgm:spPr/>
      <dgm:t>
        <a:bodyPr/>
        <a:lstStyle/>
        <a:p>
          <a:endParaRPr lang="ru-RU"/>
        </a:p>
      </dgm:t>
    </dgm:pt>
    <dgm:pt modelId="{C84D21D1-6CE2-48F9-82AA-FB7EE6015646}">
      <dgm:prSet phldrT="[Текст]"/>
      <dgm:spPr/>
      <dgm:t>
        <a:bodyPr/>
        <a:lstStyle/>
        <a:p>
          <a:r>
            <a:rPr lang="ru-RU" dirty="0" smtClean="0"/>
            <a:t>Мишень</a:t>
          </a:r>
          <a:endParaRPr lang="ru-RU" dirty="0"/>
        </a:p>
      </dgm:t>
    </dgm:pt>
    <dgm:pt modelId="{FED14B39-F051-4BB4-B457-69EAB86E60BB}" type="parTrans" cxnId="{5F56A353-338B-43EF-8E3D-9ED1533390CA}">
      <dgm:prSet/>
      <dgm:spPr/>
      <dgm:t>
        <a:bodyPr/>
        <a:lstStyle/>
        <a:p>
          <a:endParaRPr lang="ru-RU"/>
        </a:p>
      </dgm:t>
    </dgm:pt>
    <dgm:pt modelId="{39972925-3A62-4329-A05E-9093A21C4B88}" type="sibTrans" cxnId="{5F56A353-338B-43EF-8E3D-9ED1533390CA}">
      <dgm:prSet/>
      <dgm:spPr/>
      <dgm:t>
        <a:bodyPr/>
        <a:lstStyle/>
        <a:p>
          <a:endParaRPr lang="ru-RU"/>
        </a:p>
      </dgm:t>
    </dgm:pt>
    <dgm:pt modelId="{0E44410B-D6B4-4457-BFD5-CBA639923E33}" type="pres">
      <dgm:prSet presAssocID="{2EF3645A-8CF6-493D-B061-9D810023DB73}" presName="Name0" presStyleCnt="0">
        <dgm:presLayoutVars>
          <dgm:dir/>
          <dgm:resizeHandles val="exact"/>
        </dgm:presLayoutVars>
      </dgm:prSet>
      <dgm:spPr/>
    </dgm:pt>
    <dgm:pt modelId="{5CB6E6A6-36CD-48D6-94BF-1DB1AC3837FC}" type="pres">
      <dgm:prSet presAssocID="{B55C0C6D-4E86-428B-A64F-A42245B5E7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C9EEB-6085-4E5C-A51B-8FB629003FBB}" type="pres">
      <dgm:prSet presAssocID="{98B8D74D-E585-4712-950F-D6D86E63B1C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A8BAD8F-8CE6-4149-ACC8-6ECA83995009}" type="pres">
      <dgm:prSet presAssocID="{98B8D74D-E585-4712-950F-D6D86E63B1C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419E0FE-E038-4CE2-BD99-EB01D6990A52}" type="pres">
      <dgm:prSet presAssocID="{C84D21D1-6CE2-48F9-82AA-FB7EE6015646}" presName="node" presStyleLbl="node1" presStyleIdx="1" presStyleCnt="2" custLinFactNeighborX="-6394" custLinFactNeighborY="2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999F4-3712-46B6-A211-E64E126B3E57}" type="presOf" srcId="{C84D21D1-6CE2-48F9-82AA-FB7EE6015646}" destId="{0419E0FE-E038-4CE2-BD99-EB01D6990A52}" srcOrd="0" destOrd="0" presId="urn:microsoft.com/office/officeart/2005/8/layout/process1"/>
    <dgm:cxn modelId="{DF44A6B9-FF7F-424E-B967-2AAD84B60674}" type="presOf" srcId="{2EF3645A-8CF6-493D-B061-9D810023DB73}" destId="{0E44410B-D6B4-4457-BFD5-CBA639923E33}" srcOrd="0" destOrd="0" presId="urn:microsoft.com/office/officeart/2005/8/layout/process1"/>
    <dgm:cxn modelId="{CE504A3C-2C17-4699-A8A8-784D004F841F}" srcId="{2EF3645A-8CF6-493D-B061-9D810023DB73}" destId="{B55C0C6D-4E86-428B-A64F-A42245B5E730}" srcOrd="0" destOrd="0" parTransId="{EDB93F52-4696-40A7-8C01-BBCA959A0EA0}" sibTransId="{98B8D74D-E585-4712-950F-D6D86E63B1C0}"/>
    <dgm:cxn modelId="{48D33059-26FD-47A4-A738-FE402ADE00C9}" type="presOf" srcId="{B55C0C6D-4E86-428B-A64F-A42245B5E730}" destId="{5CB6E6A6-36CD-48D6-94BF-1DB1AC3837FC}" srcOrd="0" destOrd="0" presId="urn:microsoft.com/office/officeart/2005/8/layout/process1"/>
    <dgm:cxn modelId="{5F56A353-338B-43EF-8E3D-9ED1533390CA}" srcId="{2EF3645A-8CF6-493D-B061-9D810023DB73}" destId="{C84D21D1-6CE2-48F9-82AA-FB7EE6015646}" srcOrd="1" destOrd="0" parTransId="{FED14B39-F051-4BB4-B457-69EAB86E60BB}" sibTransId="{39972925-3A62-4329-A05E-9093A21C4B88}"/>
    <dgm:cxn modelId="{DE2ED550-BE6F-4EF8-BFA0-4D5B7E8BA155}" type="presOf" srcId="{98B8D74D-E585-4712-950F-D6D86E63B1C0}" destId="{0BCC9EEB-6085-4E5C-A51B-8FB629003FBB}" srcOrd="0" destOrd="0" presId="urn:microsoft.com/office/officeart/2005/8/layout/process1"/>
    <dgm:cxn modelId="{449C3C71-0595-46B1-A29D-0883858BB83C}" type="presOf" srcId="{98B8D74D-E585-4712-950F-D6D86E63B1C0}" destId="{CA8BAD8F-8CE6-4149-ACC8-6ECA83995009}" srcOrd="1" destOrd="0" presId="urn:microsoft.com/office/officeart/2005/8/layout/process1"/>
    <dgm:cxn modelId="{7FE26492-7F12-4593-91A9-48C6ED412A20}" type="presParOf" srcId="{0E44410B-D6B4-4457-BFD5-CBA639923E33}" destId="{5CB6E6A6-36CD-48D6-94BF-1DB1AC3837FC}" srcOrd="0" destOrd="0" presId="urn:microsoft.com/office/officeart/2005/8/layout/process1"/>
    <dgm:cxn modelId="{6FF49D29-7797-4442-80DF-D0BD80547667}" type="presParOf" srcId="{0E44410B-D6B4-4457-BFD5-CBA639923E33}" destId="{0BCC9EEB-6085-4E5C-A51B-8FB629003FBB}" srcOrd="1" destOrd="0" presId="urn:microsoft.com/office/officeart/2005/8/layout/process1"/>
    <dgm:cxn modelId="{C25C1690-CFC0-482E-8844-45176FD4036B}" type="presParOf" srcId="{0BCC9EEB-6085-4E5C-A51B-8FB629003FBB}" destId="{CA8BAD8F-8CE6-4149-ACC8-6ECA83995009}" srcOrd="0" destOrd="0" presId="urn:microsoft.com/office/officeart/2005/8/layout/process1"/>
    <dgm:cxn modelId="{F2DA58AA-2EB0-4095-84FE-9032571B3D42}" type="presParOf" srcId="{0E44410B-D6B4-4457-BFD5-CBA639923E33}" destId="{0419E0FE-E038-4CE2-BD99-EB01D6990A5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6E6A6-36CD-48D6-94BF-1DB1AC3837FC}">
      <dsp:nvSpPr>
        <dsp:cNvPr id="0" name=""/>
        <dsp:cNvSpPr/>
      </dsp:nvSpPr>
      <dsp:spPr>
        <a:xfrm>
          <a:off x="1153" y="414334"/>
          <a:ext cx="2459312" cy="1475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Механизм</a:t>
          </a:r>
          <a:endParaRPr lang="ru-RU" sz="3700" kern="1200" dirty="0"/>
        </a:p>
      </dsp:txBody>
      <dsp:txXfrm>
        <a:off x="44371" y="457552"/>
        <a:ext cx="2372876" cy="1389151"/>
      </dsp:txXfrm>
    </dsp:sp>
    <dsp:sp modelId="{0BCC9EEB-6085-4E5C-A51B-8FB629003FBB}">
      <dsp:nvSpPr>
        <dsp:cNvPr id="0" name=""/>
        <dsp:cNvSpPr/>
      </dsp:nvSpPr>
      <dsp:spPr>
        <a:xfrm rot="31965">
          <a:off x="2690661" y="863016"/>
          <a:ext cx="488058" cy="609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690664" y="984317"/>
        <a:ext cx="341641" cy="365945"/>
      </dsp:txXfrm>
    </dsp:sp>
    <dsp:sp modelId="{0419E0FE-E038-4CE2-BD99-EB01D6990A52}">
      <dsp:nvSpPr>
        <dsp:cNvPr id="0" name=""/>
        <dsp:cNvSpPr/>
      </dsp:nvSpPr>
      <dsp:spPr>
        <a:xfrm>
          <a:off x="3381291" y="445764"/>
          <a:ext cx="2459312" cy="1475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Мишень</a:t>
          </a:r>
          <a:endParaRPr lang="ru-RU" sz="3700" kern="1200" dirty="0"/>
        </a:p>
      </dsp:txBody>
      <dsp:txXfrm>
        <a:off x="3424509" y="488982"/>
        <a:ext cx="2372876" cy="1389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6E6A6-36CD-48D6-94BF-1DB1AC3837FC}">
      <dsp:nvSpPr>
        <dsp:cNvPr id="0" name=""/>
        <dsp:cNvSpPr/>
      </dsp:nvSpPr>
      <dsp:spPr>
        <a:xfrm>
          <a:off x="1129" y="473264"/>
          <a:ext cx="2409185" cy="144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Симптом</a:t>
          </a:r>
          <a:endParaRPr lang="ru-RU" sz="4000" kern="1200" dirty="0"/>
        </a:p>
      </dsp:txBody>
      <dsp:txXfrm>
        <a:off x="43467" y="515602"/>
        <a:ext cx="2324509" cy="1360835"/>
      </dsp:txXfrm>
    </dsp:sp>
    <dsp:sp modelId="{0BCC9EEB-6085-4E5C-A51B-8FB629003FBB}">
      <dsp:nvSpPr>
        <dsp:cNvPr id="0" name=""/>
        <dsp:cNvSpPr/>
      </dsp:nvSpPr>
      <dsp:spPr>
        <a:xfrm rot="31965">
          <a:off x="2635818" y="912801"/>
          <a:ext cx="478110" cy="597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35821" y="1031629"/>
        <a:ext cx="334677" cy="358487"/>
      </dsp:txXfrm>
    </dsp:sp>
    <dsp:sp modelId="{0419E0FE-E038-4CE2-BD99-EB01D6990A52}">
      <dsp:nvSpPr>
        <dsp:cNvPr id="0" name=""/>
        <dsp:cNvSpPr/>
      </dsp:nvSpPr>
      <dsp:spPr>
        <a:xfrm>
          <a:off x="3312371" y="504053"/>
          <a:ext cx="2409185" cy="1445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Мишень</a:t>
          </a:r>
          <a:endParaRPr lang="ru-RU" sz="4000" kern="1200" dirty="0"/>
        </a:p>
      </dsp:txBody>
      <dsp:txXfrm>
        <a:off x="3354709" y="546391"/>
        <a:ext cx="2324509" cy="136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F80F4-0E59-4C59-AD93-422BC750EA82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BD0C-F2D5-4A46-8928-28E702A8C0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1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BD0C-F2D5-4A46-8928-28E702A8C0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570ECA-5E6A-493B-97D5-8DF2AFF766F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138A20-2A39-4A72-965F-7F390F4AD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4032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Нейропсихологический подход в коррекции трудностей  в обучении</a:t>
            </a:r>
            <a:br>
              <a:rPr lang="ru-RU" dirty="0" smtClean="0"/>
            </a:br>
            <a:r>
              <a:rPr lang="ru-RU"/>
              <a:t/>
            </a:r>
            <a:br>
              <a:rPr lang="ru-RU"/>
            </a:br>
            <a:endParaRPr lang="ru-RU" sz="2700" dirty="0"/>
          </a:p>
        </p:txBody>
      </p:sp>
      <p:pic>
        <p:nvPicPr>
          <p:cNvPr id="1026" name="Picture 2" descr="http://zarabotaemcash.online/wp-content/uploads/2018/05/otklyuchay-mo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512612" cy="2677850"/>
          </a:xfrm>
          <a:prstGeom prst="rect">
            <a:avLst/>
          </a:prstGeom>
          <a:noFill/>
        </p:spPr>
      </p:pic>
      <p:pic>
        <p:nvPicPr>
          <p:cNvPr id="1028" name="Picture 4" descr="https://yt3.ggpht.com/a/AGF-l79thgZFUvIHz5umWD34MRw1Cy1m-lQYY_4O3Q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Методы работы в </a:t>
            </a:r>
            <a:r>
              <a:rPr lang="ru-RU" sz="2800" dirty="0" err="1" smtClean="0"/>
              <a:t>нейрокоррекцинной</a:t>
            </a:r>
            <a:r>
              <a:rPr lang="ru-RU" sz="2800" dirty="0" smtClean="0"/>
              <a:t> практике  </a:t>
            </a:r>
            <a:r>
              <a:rPr lang="en-US" sz="2800" dirty="0" smtClean="0"/>
              <a:t>I</a:t>
            </a:r>
            <a:r>
              <a:rPr lang="ru-RU" sz="2800" dirty="0" smtClean="0"/>
              <a:t> ФБМ </a:t>
            </a:r>
            <a:endParaRPr lang="ru-RU" sz="2800" dirty="0"/>
          </a:p>
        </p:txBody>
      </p:sp>
      <p:pic>
        <p:nvPicPr>
          <p:cNvPr id="4" name="Picture 4" descr="http://1shag.org/wp-content/uploads/2018/06/DSC05060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4438613" cy="2959076"/>
          </a:xfrm>
          <a:prstGeom prst="rect">
            <a:avLst/>
          </a:prstGeom>
          <a:noFill/>
        </p:spPr>
      </p:pic>
      <p:pic>
        <p:nvPicPr>
          <p:cNvPr id="5" name="Содержимое 4" descr="https://avatars.mds.yandex.net/get-pdb/368827/f8d97da2-3a99-4779-bd12-a39f63bca002/s1200?webp=fals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657600" cy="24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drcrodnik.ru/images/arutynyan_foto/6.jpg"/>
          <p:cNvPicPr/>
          <p:nvPr/>
        </p:nvPicPr>
        <p:blipFill>
          <a:blip r:embed="rId4" cstate="print"/>
          <a:srcRect t="20016"/>
          <a:stretch>
            <a:fillRect/>
          </a:stretch>
        </p:blipFill>
        <p:spPr bwMode="auto">
          <a:xfrm>
            <a:off x="4932040" y="1556792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964102/99c837f5-a60e-4c47-bd2d-7b6d14d2fe40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Методы работы в </a:t>
            </a:r>
            <a:r>
              <a:rPr lang="ru-RU" sz="2800" dirty="0" err="1" smtClean="0"/>
              <a:t>нейрокоррекцинной</a:t>
            </a:r>
            <a:r>
              <a:rPr lang="ru-RU" sz="2800" dirty="0" smtClean="0"/>
              <a:t> практике  </a:t>
            </a:r>
            <a:r>
              <a:rPr lang="en-US" sz="2800" dirty="0" smtClean="0"/>
              <a:t>I</a:t>
            </a:r>
            <a:r>
              <a:rPr lang="ru-RU" sz="2800" dirty="0" smtClean="0"/>
              <a:t> ФБМ (работа на неустойчивых поверхностях)</a:t>
            </a:r>
            <a:r>
              <a:rPr lang="en-US" sz="2400" b="1" dirty="0" smtClean="0"/>
              <a:t>  </a:t>
            </a:r>
            <a:r>
              <a:rPr lang="en-US" sz="2400" b="1" dirty="0" err="1" smtClean="0"/>
              <a:t>комплекс</a:t>
            </a:r>
            <a:r>
              <a:rPr lang="en-US" sz="2400" b="1" dirty="0" smtClean="0"/>
              <a:t> Learning Breakthrough Kit </a:t>
            </a:r>
            <a:r>
              <a:rPr lang="ru-RU" sz="2400" b="1" dirty="0" smtClean="0"/>
              <a:t>(Прорыв в обучении)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Balametrics</a:t>
            </a:r>
            <a:r>
              <a:rPr lang="en-US" sz="2400" b="1" dirty="0" smtClean="0"/>
              <a:t>)</a:t>
            </a:r>
            <a:endParaRPr lang="ru-RU" sz="2800" dirty="0"/>
          </a:p>
        </p:txBody>
      </p:sp>
      <p:pic>
        <p:nvPicPr>
          <p:cNvPr id="3074" name="Picture 2" descr="https://ya-smogu.com/wp-content/uploads/2018/08/IMG_20180228_151226-e1534407457697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09120"/>
            <a:ext cx="3888432" cy="2187243"/>
          </a:xfrm>
          <a:prstGeom prst="rect">
            <a:avLst/>
          </a:prstGeom>
          <a:noFill/>
        </p:spPr>
      </p:pic>
      <p:pic>
        <p:nvPicPr>
          <p:cNvPr id="6" name="Содержимое 5" descr="http://i.ytimg.com/vi/LJEu2KFce48/maxresdefaul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972" y="1916832"/>
            <a:ext cx="42890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yshe-radugi.ru/images/vidget/mozgstim.jpg"/>
          <p:cNvPicPr/>
          <p:nvPr/>
        </p:nvPicPr>
        <p:blipFill>
          <a:blip r:embed="rId4" cstate="print"/>
          <a:srcRect l="47361"/>
          <a:stretch>
            <a:fillRect/>
          </a:stretch>
        </p:blipFill>
        <p:spPr bwMode="auto">
          <a:xfrm>
            <a:off x="5940152" y="4149080"/>
            <a:ext cx="2997427" cy="24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impuls-sochi.ru/wp-content/uploads/9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4061127" cy="267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Организация нейропсихологической помощи в МБОУ «Школа № 26»</a:t>
            </a:r>
            <a:endParaRPr lang="ru-RU" sz="2800" dirty="0"/>
          </a:p>
        </p:txBody>
      </p:sp>
      <p:pic>
        <p:nvPicPr>
          <p:cNvPr id="4" name="Рисунок 3" descr="C:\Users\Николка\Desktop\фото с телефона\IMG_20190617_095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186237" cy="2443760"/>
          </a:xfrm>
          <a:prstGeom prst="rect">
            <a:avLst/>
          </a:prstGeom>
          <a:noFill/>
        </p:spPr>
      </p:pic>
      <p:pic>
        <p:nvPicPr>
          <p:cNvPr id="5" name="Рисунок 4" descr="C:\Users\Николка\Desktop\фото с телефона\IMG_20190617_092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иколка\Desktop\фото с телефона\IMG_20190617_092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059832" cy="2448272"/>
          </a:xfrm>
          <a:prstGeom prst="rect">
            <a:avLst/>
          </a:prstGeom>
          <a:noFill/>
        </p:spPr>
      </p:pic>
      <p:pic>
        <p:nvPicPr>
          <p:cNvPr id="8" name="Рисунок 7" descr="C:\Users\Николка\Desktop\фото с телефона\IMG_20190617_092211_BURST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933056"/>
            <a:ext cx="32038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иколка\Desktop\фото с телефона\IMG_20190617_092328_BURST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33056"/>
            <a:ext cx="2843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.procraft.com/i/fit/1536/664/ce/0/plain/https:/procraft.s3.eu-central-1.amazonaws.com/c3ba81b6-6c0a-41e9-b803-0b71501eb186_filenam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412776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2018 - Санкт-Петербургский институт психотерапии и медицинской психологии им. Б.Д. </a:t>
            </a:r>
            <a:r>
              <a:rPr lang="ru-RU" dirty="0" err="1" smtClean="0"/>
              <a:t>Карвасарского</a:t>
            </a:r>
            <a:r>
              <a:rPr lang="ru-RU" dirty="0" smtClean="0"/>
              <a:t> .</a:t>
            </a:r>
          </a:p>
          <a:p>
            <a:r>
              <a:rPr lang="ru-RU" dirty="0" smtClean="0"/>
              <a:t>2019(сентябрь) – г. Санкт – Петербург «Международная научно-практическая конференция: СДВГ. Лечение без лекарств.</a:t>
            </a:r>
          </a:p>
          <a:p>
            <a:r>
              <a:rPr lang="ru-RU" dirty="0" smtClean="0"/>
              <a:t>2019(ноябрь) – г. Москва. Ассоциация детских </a:t>
            </a:r>
            <a:r>
              <a:rPr lang="ru-RU" dirty="0" err="1" smtClean="0"/>
              <a:t>нейропсихологов</a:t>
            </a:r>
            <a:r>
              <a:rPr lang="ru-RU" dirty="0" smtClean="0"/>
              <a:t>: Сенсомоторная коррекция. Двигательный </a:t>
            </a:r>
            <a:r>
              <a:rPr lang="ru-RU" dirty="0" err="1" smtClean="0"/>
              <a:t>нейроинтенсив</a:t>
            </a:r>
            <a:r>
              <a:rPr lang="ru-RU" dirty="0" smtClean="0"/>
              <a:t>. Нейропсихологическая помощь детям с трудностями в школьно обучении.</a:t>
            </a:r>
          </a:p>
          <a:p>
            <a:r>
              <a:rPr lang="ru-RU" dirty="0" smtClean="0"/>
              <a:t>2020 (январь) – г. Москва. Научно-исследовательский центр детской нейропсихологии им. А.Р. </a:t>
            </a:r>
            <a:r>
              <a:rPr lang="ru-RU" dirty="0" err="1" smtClean="0"/>
              <a:t>Лурия</a:t>
            </a:r>
            <a:r>
              <a:rPr lang="ru-RU" dirty="0" smtClean="0"/>
              <a:t>. «Методы и приемы телесно-ориентированной терапии в работе с </a:t>
            </a:r>
            <a:r>
              <a:rPr lang="ru-RU" dirty="0" err="1" smtClean="0"/>
              <a:t>детмьи</a:t>
            </a:r>
            <a:r>
              <a:rPr lang="ru-RU" dirty="0" smtClean="0"/>
              <a:t>.</a:t>
            </a:r>
          </a:p>
          <a:p>
            <a:r>
              <a:rPr lang="ru-RU" dirty="0"/>
              <a:t>2020 (январь) – г. Москва. Научно-исследовательский центр детской нейропсихологии им. А.Р. </a:t>
            </a:r>
            <a:r>
              <a:rPr lang="ru-RU" dirty="0" err="1" smtClean="0"/>
              <a:t>Лурия</a:t>
            </a:r>
            <a:r>
              <a:rPr lang="ru-RU" dirty="0" smtClean="0"/>
              <a:t>. Курс «нейропсихологическая диагностика детей.</a:t>
            </a:r>
          </a:p>
        </p:txBody>
      </p:sp>
    </p:spTree>
    <p:extLst>
      <p:ext uri="{BB962C8B-B14F-4D97-AF65-F5344CB8AC3E}">
        <p14:creationId xmlns:p14="http://schemas.microsoft.com/office/powerpoint/2010/main" val="397043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808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4553" t="15510" r="51353" b="23673"/>
          <a:stretch/>
        </p:blipFill>
        <p:spPr bwMode="auto">
          <a:xfrm>
            <a:off x="977900" y="1557714"/>
            <a:ext cx="3275856" cy="4842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0" name="Picture 12" descr="https://cdn1.ozone.ru/multimedia/1030220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333412" cy="484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22832"/>
          </a:xfrm>
        </p:spPr>
        <p:txBody>
          <a:bodyPr/>
          <a:lstStyle/>
          <a:p>
            <a:r>
              <a:rPr lang="ru-RU" b="1" dirty="0" smtClean="0"/>
              <a:t>«Свой долг ты узнаешь по одной верной примете: его выбираешь не ты.»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А. де </a:t>
            </a:r>
            <a:r>
              <a:rPr lang="ru-RU" dirty="0" err="1" smtClean="0"/>
              <a:t>Сент</a:t>
            </a:r>
            <a:r>
              <a:rPr lang="ru-RU" dirty="0" smtClean="0"/>
              <a:t> - </a:t>
            </a:r>
            <a:r>
              <a:rPr lang="ru-RU" dirty="0" err="1" smtClean="0"/>
              <a:t>Экзюпери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Стратегия развития воспитания в Российской Федерации на период до 2025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43924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I. Общие положения</a:t>
            </a:r>
            <a:endParaRPr lang="ru-RU" dirty="0" smtClean="0"/>
          </a:p>
          <a:p>
            <a:r>
              <a:rPr lang="ru-RU" dirty="0" smtClean="0"/>
              <a:t>Приоритетной задачей Российской Федерации в сфере воспитания детей является </a:t>
            </a:r>
            <a:r>
              <a:rPr lang="ru-RU" u="sng" dirty="0" smtClean="0">
                <a:solidFill>
                  <a:srgbClr val="FF0000"/>
                </a:solidFill>
              </a:rPr>
              <a:t>развитие высоконравственной личности</a:t>
            </a:r>
            <a:r>
              <a:rPr lang="ru-RU" dirty="0" smtClean="0"/>
              <a:t>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  <a:p>
            <a:r>
              <a:rPr lang="ru-RU" dirty="0" smtClean="0"/>
              <a:t>Стратегия развития воспитания в Российской Федерации на период до 2025 года (далее - Стратегия) разработана во исполнение Национальной стратегии действий в интересах детей на 2012-2017 годы, утвержденной Указом Президента Российской Федерации от 1 июня 2012 г. N 761 "О </a:t>
            </a:r>
            <a:r>
              <a:rPr lang="ru-RU" b="1" dirty="0" smtClean="0"/>
              <a:t>Стратегия развития воспитания в Российской Федерации на период до 2025 года</a:t>
            </a:r>
          </a:p>
          <a:p>
            <a:r>
              <a:rPr lang="ru-RU" dirty="0" smtClean="0"/>
              <a:t>Национальной стратегии действий в интересах детей на 2012-2017 годы", в части определения ориентиров государственной политики в сфере воспитания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-796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Приоритетами государственной политики в области воспитания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82453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условий для </a:t>
            </a:r>
            <a:r>
              <a:rPr lang="ru-RU" u="sng" dirty="0">
                <a:solidFill>
                  <a:srgbClr val="FF0000"/>
                </a:solidFill>
              </a:rPr>
              <a:t>воспитания здоровой, счастливой, свободной, ориентированной на труд личности;</a:t>
            </a:r>
          </a:p>
          <a:p>
            <a:r>
              <a:rPr lang="ru-RU" dirty="0"/>
              <a:t>формирование у детей высокого уровня духовно-нравственного развития, чувства причастности к историко-культурной общности российского народа и судьбе России;</a:t>
            </a:r>
          </a:p>
          <a:p>
            <a:r>
              <a:rPr lang="ru-RU" dirty="0"/>
              <a:t>поддержка единства и целостности, преемственности и непрерывности воспитания;</a:t>
            </a:r>
          </a:p>
          <a:p>
            <a:r>
              <a:rPr lang="ru-RU" dirty="0"/>
              <a:t>поддержка общественных институтов, которые являются носителями духовных ценностей;</a:t>
            </a:r>
          </a:p>
          <a:p>
            <a:r>
              <a:rPr lang="ru-RU" dirty="0"/>
              <a:t>формирование уважения к русскому языку как государственному языку Российской Федерации, являющемуся основой гражданской идентичности россиян и главным фактором национального самоопределения;</a:t>
            </a:r>
          </a:p>
          <a:p>
            <a:r>
              <a:rPr lang="ru-RU" dirty="0"/>
              <a:t>обеспечение защиты прав и соблюдение законных интересов каждого ребенка, в том числе гарантий доступности ресурсов системы образования, физической культуры и спорта, культуры и воспитания;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Понятие «ЛИЧНОСТЬ»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547664" y="908720"/>
            <a:ext cx="7498080" cy="54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2000" dirty="0" smtClean="0"/>
              <a:t>В подавляющем большинстве случаев проблема психологии личности остается на уровне описательной психологии, а само понятие «личность» существует лишь как бытовое обозначение» (Г.П. Щедровицкий)</a:t>
            </a:r>
          </a:p>
          <a:p>
            <a:r>
              <a:rPr lang="ru-RU" sz="2000" dirty="0" smtClean="0"/>
              <a:t>Личность – динамическая организация тех </a:t>
            </a:r>
            <a:r>
              <a:rPr lang="ru-RU" sz="2000" u="sng" dirty="0" smtClean="0"/>
              <a:t>психофизиологических систем </a:t>
            </a:r>
            <a:r>
              <a:rPr lang="ru-RU" sz="2000" dirty="0" smtClean="0"/>
              <a:t>в индивиде, которые определяют единственные </a:t>
            </a:r>
            <a:r>
              <a:rPr lang="ru-RU" sz="2000" u="sng" dirty="0" smtClean="0"/>
              <a:t>способы приспособляемости </a:t>
            </a:r>
            <a:r>
              <a:rPr lang="ru-RU" sz="2000" dirty="0" smtClean="0"/>
              <a:t>к внешней вреде и характерные способы поведения (Г. </a:t>
            </a:r>
            <a:r>
              <a:rPr lang="ru-RU" sz="2000" dirty="0" err="1" smtClean="0"/>
              <a:t>Олпорт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Личность – более или менее стабильная прочная организация характера, темперамента, интеллекта и тела, которая определяет ее единственную индивидуальную </a:t>
            </a:r>
            <a:r>
              <a:rPr lang="ru-RU" sz="2000" u="sng" dirty="0" smtClean="0"/>
              <a:t>адаптацию</a:t>
            </a:r>
            <a:r>
              <a:rPr lang="ru-RU" sz="2000" dirty="0" smtClean="0"/>
              <a:t> к среде (Г. </a:t>
            </a:r>
            <a:r>
              <a:rPr lang="ru-RU" sz="2000" dirty="0" err="1" smtClean="0"/>
              <a:t>Айзенк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Личность – </a:t>
            </a:r>
            <a:r>
              <a:rPr lang="ru-RU" sz="2000" u="sng" dirty="0" smtClean="0"/>
              <a:t>совокупность внутренних условий</a:t>
            </a:r>
            <a:r>
              <a:rPr lang="ru-RU" sz="2000" dirty="0" smtClean="0"/>
              <a:t>, через которые преломляются все внешние воздействия (С. Л. Рубинштейн)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dirty="0" smtClean="0"/>
              <a:t>Школьные будни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043608" y="6093296"/>
            <a:ext cx="7344816" cy="57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Цель - развитие высоконравственной личности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otnosheniya.imysite.ru/pic/244657_57554de07b93a57554de07b97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168352" cy="2110915"/>
          </a:xfrm>
          <a:prstGeom prst="rect">
            <a:avLst/>
          </a:prstGeom>
          <a:noFill/>
        </p:spPr>
      </p:pic>
      <p:pic>
        <p:nvPicPr>
          <p:cNvPr id="16388" name="Picture 4" descr="https://t4.ftcdn.net/jpg/00/82/28/99/500_F_82289987_NxL4Mxyw4kuqSsfJACcErFG2j1WrzB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930" y="1556792"/>
            <a:ext cx="2666070" cy="3554760"/>
          </a:xfrm>
          <a:prstGeom prst="rect">
            <a:avLst/>
          </a:prstGeom>
          <a:noFill/>
        </p:spPr>
      </p:pic>
      <p:pic>
        <p:nvPicPr>
          <p:cNvPr id="16390" name="Picture 6" descr="https://3.bp.blogspot.com/-Ng_5T0WuZm8/WgxR4hJcUaI/AAAAAAAAAM8/ZUzLXAKAJAo96aqmXQfHBEEinwL3TYwRACLcBGAs/s1600/%25D0%25B2%25D0%25BD%25D0%25B8%25D0%25BC%25D0%25B0%25D0%25BD%25D0%25B8%25D0%25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312368" cy="2209349"/>
          </a:xfrm>
          <a:prstGeom prst="rect">
            <a:avLst/>
          </a:prstGeom>
          <a:noFill/>
        </p:spPr>
      </p:pic>
      <p:pic>
        <p:nvPicPr>
          <p:cNvPr id="16392" name="Picture 8" descr="http://zdorovat.ru/wp-content/uploads/2014/11/wpid-4bd256d20d215c5a04239ec5fc6cca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3134311" cy="2016224"/>
          </a:xfrm>
          <a:prstGeom prst="rect">
            <a:avLst/>
          </a:prstGeom>
          <a:noFill/>
        </p:spPr>
      </p:pic>
      <p:pic>
        <p:nvPicPr>
          <p:cNvPr id="16394" name="Picture 10" descr="http://v-chelny.ru/wp-content/uploads/2019/08/agressiy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789040"/>
            <a:ext cx="3686810" cy="2160240"/>
          </a:xfrm>
          <a:prstGeom prst="rect">
            <a:avLst/>
          </a:prstGeom>
          <a:noFill/>
        </p:spPr>
      </p:pic>
      <p:pic>
        <p:nvPicPr>
          <p:cNvPr id="16396" name="Picture 12" descr="https://avatars.mds.yandex.net/get-zen_doc/162989/pub_5c7f91e85b0ac200b3abd1c5_5c7f921884006100b293ecb3/scale_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861048"/>
            <a:ext cx="292363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современной детской популяции  (А.В.Семенович)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Состояние сосудистых и мышечных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дистоний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Частая встречаемость гипертензивного синдрома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вегето-сосудистых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дистоний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имунных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механизмов и отягощение соматического развития;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дефицит внимания;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Невротические расстройства;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Логопатии;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Резкое возрастание патологической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леворукости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снижение порогов возбудимости мозга;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Возрастание числа детей с правосторонней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эпиготовностью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Изменение порогов чувствительности;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Недостаточность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дефицитарность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базовых психических процессов;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Заметный скачок индекса агрессивности, токсикоманий;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родовых травм у 70% детей      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Нейропсихология – это междисциплинарная наука, сложившаяся на стыке психологии, медицины и физиологии, изучающая мозговую организацию психических процессов, эмоциональных состояний и поведения, возникающих на основе патологий мозга и, прежде всего, его локальных поражений.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564904"/>
            <a:ext cx="6809960" cy="3683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newtonew.com/uploads/blog/posts/c936bff46bd80716f6bd65d4bb20442d.jpg"/>
          <p:cNvPicPr>
            <a:picLocks noChangeAspect="1" noChangeArrowheads="1"/>
          </p:cNvPicPr>
          <p:nvPr/>
        </p:nvPicPr>
        <p:blipFill>
          <a:blip r:embed="rId2" cstate="print"/>
          <a:srcRect l="29256" t="12503" r="27985" b="7481"/>
          <a:stretch>
            <a:fillRect/>
          </a:stretch>
        </p:blipFill>
        <p:spPr bwMode="auto">
          <a:xfrm>
            <a:off x="2339752" y="2708920"/>
            <a:ext cx="4360985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llyslide.com/thumbs_2/690802f2e95ef0195c9aaefac7227741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59046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bs.twimg.com/media/DhGea2dWkAEVBm1.jpg:lar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114229" cy="22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yt3.ggpht.com/a/AGF-l79PJKeU8UeVKiBzHa_pbQFyro7rBtjWBii3hw=s900-c-k-c0xffffffff-no-rj-m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05064"/>
            <a:ext cx="2530191" cy="253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067944" y="5229200"/>
            <a:ext cx="18722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Отличие нейропсихологического сопровождения от традиционного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91680" y="3140968"/>
          <a:ext cx="590465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619672" y="1268760"/>
          <a:ext cx="5784304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4087</TotalTime>
  <Words>661</Words>
  <Application>Microsoft Office PowerPoint</Application>
  <PresentationFormat>Экран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Нейропсихологический подход в коррекции трудностей  в обучении  </vt:lpstr>
      <vt:lpstr>Стратегия развития воспитания в Российской Федерации на период до 2025 года </vt:lpstr>
      <vt:lpstr>Приоритетами государственной политики в области воспитания являются: </vt:lpstr>
      <vt:lpstr>Понятие «ЛИЧНОСТЬ» </vt:lpstr>
      <vt:lpstr>Школьные будни</vt:lpstr>
      <vt:lpstr>Состояние современной детской популяции  (А.В.Семенович)</vt:lpstr>
      <vt:lpstr>Нейропсихология – это междисциплинарная наука, сложившаяся на стыке психологии, медицины и физиологии, изучающая мозговую организацию психических процессов, эмоциональных состояний и поведения, возникающих на основе патологий мозга и, прежде всего, его локальных поражений.</vt:lpstr>
      <vt:lpstr>Презентация PowerPoint</vt:lpstr>
      <vt:lpstr>Отличие нейропсихологического сопровождения от традиционного</vt:lpstr>
      <vt:lpstr>Методы работы в нейрокоррекцинной практике  I ФБМ </vt:lpstr>
      <vt:lpstr>Методы работы в нейрокоррекцинной практике  I ФБМ (работа на неустойчивых поверхностях)  комплекс Learning Breakthrough Kit (Прорыв в обучении) (Balametrics)</vt:lpstr>
      <vt:lpstr>Организация нейропсихологической помощи в МБОУ «Школа № 26»</vt:lpstr>
      <vt:lpstr>Повышение квалификации</vt:lpstr>
      <vt:lpstr> </vt:lpstr>
      <vt:lpstr>«Свой долг ты узнаешь по одной верной примете: его выбираешь не ты.»                 А. де Сент - Экзюпери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 в школе  нейропсихолог, педагог-психолог  МБОУ «Школа №26» Волгутова Людмила Александровна</dc:title>
  <dc:creator>Николка</dc:creator>
  <cp:lastModifiedBy>Максим</cp:lastModifiedBy>
  <cp:revision>11</cp:revision>
  <dcterms:created xsi:type="dcterms:W3CDTF">2019-09-22T07:02:14Z</dcterms:created>
  <dcterms:modified xsi:type="dcterms:W3CDTF">2020-01-24T06:42:35Z</dcterms:modified>
</cp:coreProperties>
</file>