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5" r:id="rId3"/>
    <p:sldId id="272" r:id="rId4"/>
    <p:sldId id="261" r:id="rId5"/>
    <p:sldId id="257" r:id="rId6"/>
    <p:sldId id="258" r:id="rId7"/>
    <p:sldId id="271" r:id="rId8"/>
    <p:sldId id="274" r:id="rId9"/>
    <p:sldId id="276" r:id="rId10"/>
    <p:sldId id="269" r:id="rId11"/>
    <p:sldId id="270" r:id="rId12"/>
    <p:sldId id="267" r:id="rId13"/>
    <p:sldId id="268" r:id="rId14"/>
    <p:sldId id="265" r:id="rId15"/>
    <p:sldId id="291" r:id="rId16"/>
    <p:sldId id="289" r:id="rId17"/>
    <p:sldId id="290" r:id="rId18"/>
    <p:sldId id="278" r:id="rId19"/>
    <p:sldId id="301" r:id="rId20"/>
    <p:sldId id="273" r:id="rId21"/>
    <p:sldId id="299" r:id="rId22"/>
    <p:sldId id="302" r:id="rId23"/>
    <p:sldId id="305" r:id="rId24"/>
    <p:sldId id="266" r:id="rId25"/>
    <p:sldId id="303" r:id="rId26"/>
    <p:sldId id="310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8" r:id="rId36"/>
    <p:sldId id="295" r:id="rId37"/>
    <p:sldId id="297" r:id="rId38"/>
    <p:sldId id="300" r:id="rId39"/>
    <p:sldId id="306" r:id="rId40"/>
    <p:sldId id="286" r:id="rId41"/>
    <p:sldId id="287" r:id="rId42"/>
    <p:sldId id="288" r:id="rId43"/>
    <p:sldId id="296" r:id="rId44"/>
    <p:sldId id="304" r:id="rId45"/>
    <p:sldId id="292" r:id="rId46"/>
    <p:sldId id="294" r:id="rId47"/>
    <p:sldId id="308" r:id="rId48"/>
    <p:sldId id="30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ypresentation.ru/documents/b3ec0eeb73345e2adb27af24192c85f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900igr.net/datas/pedagogika/Psikhologicheskie-osobennosti-mladshego-shkolnogo-vozrasta/0004-004-Osnovnaja-dejatelnost-mladshego-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11"/>
            <a:ext cx="92303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900igr.net/datas/pedagogika/Psikhologicheskie-osobennosti-mladshego-shkolnogo-vozrasta/0012-012-Emotsionalnost-mladshikh-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1.ppt4web.ru/images/95289/144129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8"/>
            <a:ext cx="9144000" cy="69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ages.myshared.ru/4/158666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0655/00033aa4-87b06442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datas/pedagogika/Psikhologicheskie-osobennosti-mladshego-shkolnogo-vozrasta/0013-013-Mladshij-shkolnyj-vozr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Подвижность, любознательность, конкретность мышления, большая впечатлительность, подражательность и вместе с тем неумение долго концертировать свое внимание на </a:t>
            </a:r>
            <a:r>
              <a:rPr lang="ru-RU" dirty="0" smtClean="0"/>
              <a:t>чем-либо.</a:t>
            </a:r>
          </a:p>
          <a:p>
            <a:r>
              <a:rPr lang="ru-RU" dirty="0" smtClean="0"/>
              <a:t> Высок </a:t>
            </a:r>
            <a:r>
              <a:rPr lang="ru-RU" dirty="0"/>
              <a:t>естественный авторитет взрослого. Все его предложения принимаются и выполняются очень охотно. Его суждения и оценки, выраженные эмоциональной и доступной для детей форме, легко становятся суждениями и оценками самих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Что нужно учитывать педагогу</a:t>
            </a:r>
            <a:r>
              <a:rPr lang="ru-RU" sz="4000" b="1" dirty="0">
                <a:latin typeface="Monotype Corsiva" pitchFamily="66" charset="0"/>
              </a:rPr>
              <a:t> в работе </a:t>
            </a:r>
            <a:r>
              <a:rPr lang="ru-RU" sz="4000" b="1" dirty="0" smtClean="0">
                <a:latin typeface="Monotype Corsiva" pitchFamily="66" charset="0"/>
              </a:rPr>
              <a:t> с детьми 7-8 лет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Отличаются </a:t>
            </a:r>
            <a:r>
              <a:rPr lang="ru-RU" sz="1400" dirty="0">
                <a:latin typeface="Times New Roman"/>
                <a:ea typeface="Times New Roman"/>
              </a:rPr>
              <a:t>большой жизнерадостностью, внутренней уравновешенностью, постоянным стремлением к активной практической деятельности.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Эмоции </a:t>
            </a:r>
            <a:r>
              <a:rPr lang="ru-RU" sz="1400" dirty="0">
                <a:latin typeface="Times New Roman"/>
                <a:ea typeface="Times New Roman"/>
              </a:rPr>
              <a:t>занимают важное место в психике этого возраста, им подчинено поведение ребят.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Дети </a:t>
            </a:r>
            <a:r>
              <a:rPr lang="ru-RU" sz="1400" dirty="0">
                <a:latin typeface="Times New Roman"/>
                <a:ea typeface="Times New Roman"/>
              </a:rPr>
              <a:t>этого возраста весьма дружелюбны, легко вступают в общение. Для них все большее значение начинают приобретать оценки их поступков не только со стороны старших, но и сверстников.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Их </a:t>
            </a:r>
            <a:r>
              <a:rPr lang="ru-RU" sz="1400" dirty="0">
                <a:latin typeface="Times New Roman"/>
                <a:ea typeface="Times New Roman"/>
              </a:rPr>
              <a:t>увлекает совместная коллективная деятельность. Они легко и охотно выполняют поручения и отнюдь не безразличны к той роли, которая им при этом выпадает. Они хотят ощущать себя в положении людей, облеченных определенными обязанностями, ответственностью и доверием. Неудача вызывает у них резкую потерю интереса к делу, а успех сообщает эмоциональный подъем.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Далекие </a:t>
            </a:r>
            <a:r>
              <a:rPr lang="ru-RU" sz="1400" dirty="0">
                <a:latin typeface="Times New Roman"/>
                <a:ea typeface="Times New Roman"/>
              </a:rPr>
              <a:t>цели, неконкретные поручения и беседы «вообще» здесь неуместны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Из личных качеств они больше всего ценят физическую силу, ловкость, смелость, находчивость, верность.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</a:rPr>
              <a:t>этом возрасте ребята склонны постоянно меряться силами, готовы соревноваться буквально во всем. Их захватывают игры, содержащие тайну, приключения, поиск, они весьма расположены к эмоционально окрашенным обычаям жизни, ритуалам и символам.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Они </a:t>
            </a:r>
            <a:r>
              <a:rPr lang="ru-RU" sz="1400" dirty="0">
                <a:latin typeface="Times New Roman"/>
                <a:ea typeface="Times New Roman"/>
              </a:rPr>
              <a:t>охотно принимают руководство </a:t>
            </a:r>
            <a:r>
              <a:rPr lang="ru-RU" sz="1400" dirty="0" smtClean="0">
                <a:latin typeface="Times New Roman"/>
                <a:ea typeface="Times New Roman"/>
              </a:rPr>
              <a:t>взрослого. </a:t>
            </a:r>
            <a:r>
              <a:rPr lang="ru-RU" sz="1400" dirty="0">
                <a:latin typeface="Times New Roman"/>
                <a:ea typeface="Times New Roman"/>
              </a:rPr>
              <a:t>К его предложениям относятся с доверием и с готовностью откликаются на них.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Доброжелательное </a:t>
            </a:r>
            <a:r>
              <a:rPr lang="ru-RU" sz="1400" dirty="0">
                <a:latin typeface="Times New Roman"/>
                <a:ea typeface="Times New Roman"/>
              </a:rPr>
              <a:t>отношение и участие </a:t>
            </a:r>
            <a:r>
              <a:rPr lang="ru-RU" sz="1400" dirty="0" smtClean="0">
                <a:latin typeface="Times New Roman"/>
                <a:ea typeface="Times New Roman"/>
              </a:rPr>
              <a:t>взрослого вносят </a:t>
            </a:r>
            <a:r>
              <a:rPr lang="ru-RU" sz="1400" dirty="0">
                <a:latin typeface="Times New Roman"/>
                <a:ea typeface="Times New Roman"/>
              </a:rPr>
              <a:t>оживление в любую деятельность ребят, и вызывает их активность.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Monotype Corsiva" pitchFamily="66" charset="0"/>
              </a:rPr>
              <a:t>Что нужно учитывать педагогу</a:t>
            </a:r>
            <a:r>
              <a:rPr lang="ru-RU" sz="3600" b="1" dirty="0">
                <a:latin typeface="Monotype Corsiva" pitchFamily="66" charset="0"/>
              </a:rPr>
              <a:t> в работе  </a:t>
            </a:r>
            <a:r>
              <a:rPr lang="ru-RU" sz="3600" b="1" dirty="0" smtClean="0">
                <a:latin typeface="Monotype Corsiva" pitchFamily="66" charset="0"/>
              </a:rPr>
              <a:t>с детьми 9-10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8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Подростковый возраст (11-15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3088"/>
            <a:ext cx="7200800" cy="43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2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s/196583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s/131233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s.myshared.ru/4/261926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5/468135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7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900igr.net/up/datas/183384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79"/>
            <a:ext cx="9299575" cy="69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0147/0001e98e-7210dfdd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7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ages.myshared.ru/4/153128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images.myshared.ru/5/449648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3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43304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0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блемы переход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ериод полового созревания   Снижение работоспособности Снижение интереса к учебе Невнимательность,  рассеянность Вспыльчивость Повышенная  чувстви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780928"/>
            <a:ext cx="7408333" cy="345069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овый образ физического «Я» Резко повышается интерес к своей внешност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ypresentation.ru/documents/2497a73820f4dba78ccdbfb0aa93fbdc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азвитие самосознания В подростковом возрасте последовательно появляются две особые формы самосознания :  чувство взрослости  и  « Я-концепция 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Чувство взрослости  отношение подростка к себе как к взрослому и осознание себя в какой-то мере взрослым челове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к проявляется чувство взрослости подростка? В желании, чтобы все – и взрослые и сверстники – относились к нему не как к маленькому, а как к взрослому  В стремлении к самостоятельности, желании оградить некоторые стороны своей жизни от вмешательства родителей Претендует на равноправие в отношениях со взрослыми и идет на конфликты, отстаивая свою «взрослую» позицию Вопросы внешности, отношений со сверстниками, иногда уче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оявляются собственные вкусы, взгляды, оценки, собственная линия поведения   Появляется моральный «кодекс», предписывающий подросткам четкий стиль поведения в дружеских отношениях со сверстникам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Формируется «Я - концепция» ребенка Примерно в 12-13 лет возникает интерес к своему внутреннему миру, а затем происходит постепенное усложнение и углубление самопознания  Внутренний мир Сложные переживания, связанные с новыми отношениями, свои личностные черты и поступки анализируются им пристрастно Подросток хочет понять, какой он на самом деле, и представляет себе, каким он хотел бы быть Личностная рефлексия, потребность разобраться в себе самом порождают и исповедальность в общении с ровесниками, и дневники , которые начинают вести именно в этот период, стихи и фантазии  Самооценка в подростковом возрасте оказывается низкой по своему общему уровню и неустойчи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59/183934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tki.guru/wp-content/uploads/2016/08/psihologija-podrost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91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2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4/103991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710"/>
            <a:ext cx="9361040" cy="69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9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ypresentation.ru/documents/54de14abbb90507040b52383dc543ea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42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mypresentation.ru/documents/c5ec867ba4f5f934884c85c3c7e2e3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4/158666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Что нужно ребёнк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4077072"/>
            <a:ext cx="7408333" cy="345069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Что нужно делать взрослы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Что нужно делать взрослым? 3. Идите на компромисс. Ничего никому не удавалось доказать с помощью скандала. 4. Уступает тот, кто умнее. Запомните: лавры победителя в отношениях с собственными детьми не украшают. 5. Не надо обижать. Умению достойно выходить из трудных ситуаций ребёнок учится у нас. 6. Будьте тверды и последовательны. Дети тонкие психолог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5/430753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93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pt4web.ru/images/1345/36355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22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569371"/>
          </a:xfrm>
        </p:spPr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	Резко </a:t>
            </a:r>
            <a:r>
              <a:rPr lang="ru-RU" dirty="0">
                <a:latin typeface="Times New Roman"/>
                <a:ea typeface="Times New Roman"/>
              </a:rPr>
              <a:t>возрастает значение коллектива, его общественного мнения, отношений со сверстниками, оценки ими его поступков и действий. Он стремится завоевать в их глазах авторитет, занять достойное место в коллективе.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Заметно </a:t>
            </a:r>
            <a:r>
              <a:rPr lang="ru-RU" dirty="0">
                <a:latin typeface="Times New Roman"/>
                <a:ea typeface="Times New Roman"/>
              </a:rPr>
              <a:t>проявляется стремление к самостоятельности и независимости, возникает интерес к собственной личности, формируется самооценка, развиваются абстрактные формы мышления. Часто он не видит прямой связи между привлекательными для него качествами личности и своим повседневным поведением.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этом возрасте ребята склонны к творческим и спортивным играм, где можно проверить волевые качества: выносливость, настойчивость, выдержку. Их тянет к романтике. </a:t>
            </a:r>
            <a:r>
              <a:rPr lang="ru-RU" dirty="0" smtClean="0">
                <a:latin typeface="Times New Roman"/>
                <a:ea typeface="Times New Roman"/>
              </a:rPr>
              <a:t>Взрослому легче </a:t>
            </a:r>
            <a:r>
              <a:rPr lang="ru-RU" dirty="0">
                <a:latin typeface="Times New Roman"/>
                <a:ea typeface="Times New Roman"/>
              </a:rPr>
              <a:t>воздействовать </a:t>
            </a:r>
            <a:r>
              <a:rPr lang="ru-RU" dirty="0" smtClean="0">
                <a:latin typeface="Times New Roman"/>
                <a:ea typeface="Times New Roman"/>
              </a:rPr>
              <a:t>на детей, </a:t>
            </a:r>
            <a:r>
              <a:rPr lang="ru-RU" dirty="0">
                <a:latin typeface="Times New Roman"/>
                <a:ea typeface="Times New Roman"/>
              </a:rPr>
              <a:t>если он выступает в роли старшего члена коллектива и, таким образом, «изнутри» </a:t>
            </a:r>
            <a:r>
              <a:rPr lang="ru-RU" dirty="0" smtClean="0">
                <a:latin typeface="Times New Roman"/>
                <a:ea typeface="Times New Roman"/>
              </a:rPr>
              <a:t>влияет на </a:t>
            </a:r>
            <a:r>
              <a:rPr lang="ru-RU" dirty="0">
                <a:latin typeface="Times New Roman"/>
                <a:ea typeface="Times New Roman"/>
              </a:rPr>
              <a:t>общественное мнение.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Monotype Corsiva" pitchFamily="66" charset="0"/>
              </a:rPr>
              <a:t>Что нужно учитывать педагогу</a:t>
            </a:r>
            <a:r>
              <a:rPr lang="ru-RU" sz="3600" b="1" dirty="0">
                <a:latin typeface="Monotype Corsiva" pitchFamily="66" charset="0"/>
              </a:rPr>
              <a:t> в работе  </a:t>
            </a:r>
            <a:r>
              <a:rPr lang="ru-RU" sz="3600" b="1" dirty="0" smtClean="0">
                <a:latin typeface="Monotype Corsiva" pitchFamily="66" charset="0"/>
              </a:rPr>
              <a:t>с детьми 11-12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0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556792"/>
            <a:ext cx="8856984" cy="5184576"/>
          </a:xfrm>
        </p:spPr>
        <p:txBody>
          <a:bodyPr>
            <a:normAutofit fontScale="70000" lnSpcReduction="20000"/>
          </a:bodyPr>
          <a:lstStyle/>
          <a:p>
            <a:pPr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   Складываются </a:t>
            </a:r>
            <a:r>
              <a:rPr lang="ru-RU" dirty="0"/>
              <a:t>собственные моральные установки и требования, которые определяют характер взаимоотношений со старшими и сверстниками. </a:t>
            </a:r>
            <a:endParaRPr lang="ru-RU" dirty="0" smtClean="0"/>
          </a:p>
          <a:p>
            <a:pPr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/>
              <a:t>	</a:t>
            </a:r>
            <a:r>
              <a:rPr lang="ru-RU" dirty="0" smtClean="0"/>
              <a:t>Появляется </a:t>
            </a:r>
            <a:r>
              <a:rPr lang="ru-RU" dirty="0"/>
              <a:t>способность противостоять влиянию окружающих, отвергать те или иные требования и утверждать то, что они сами считают несомненным и правильным. Они начинают обращать эти требования и к самим себе. </a:t>
            </a:r>
            <a:endParaRPr lang="ru-RU" dirty="0" smtClean="0"/>
          </a:p>
          <a:p>
            <a:pPr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/>
              <a:t>	</a:t>
            </a:r>
            <a:r>
              <a:rPr lang="ru-RU" dirty="0" smtClean="0"/>
              <a:t>Они </a:t>
            </a:r>
            <a:r>
              <a:rPr lang="ru-RU" dirty="0"/>
              <a:t>способны сознательно добиваться поставленной цели, готовы к сложной деятельности, включающей в себя и малоинтересную подготовительную работу, упорно преодолевая препятствия</a:t>
            </a:r>
            <a:r>
              <a:rPr lang="ru-RU" dirty="0" smtClean="0"/>
              <a:t>.</a:t>
            </a:r>
          </a:p>
          <a:p>
            <a:pPr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Чем насыщеннее, энергичнее, </a:t>
            </a:r>
            <a:r>
              <a:rPr lang="ru-RU" dirty="0" err="1"/>
              <a:t>напряженнее</a:t>
            </a:r>
            <a:r>
              <a:rPr lang="ru-RU" dirty="0"/>
              <a:t> их жизнь, тем более она им нравится.</a:t>
            </a:r>
          </a:p>
          <a:p>
            <a:pPr marL="919163"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Больше </a:t>
            </a:r>
            <a:r>
              <a:rPr lang="ru-RU" dirty="0"/>
              <a:t>не существует естественный авторитет взрослого. Они болезненно относятся к расхождениям между словами и делами </a:t>
            </a:r>
            <a:r>
              <a:rPr lang="ru-RU" dirty="0" smtClean="0"/>
              <a:t>взрослого. </a:t>
            </a:r>
          </a:p>
          <a:p>
            <a:pPr marL="919163" lvl="1" indent="4500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Они </a:t>
            </a:r>
            <a:r>
              <a:rPr lang="ru-RU" dirty="0"/>
              <a:t>все настойчивее начинают требовать от старших уважения своих взглядов и мнений и особенно ценят серьезный, искренний тон взаимоотношений.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Monotype Corsiva" pitchFamily="66" charset="0"/>
              </a:rPr>
              <a:t>Что нужно учитывать педагогу</a:t>
            </a:r>
            <a:r>
              <a:rPr lang="ru-RU" sz="3600" b="1" dirty="0">
                <a:latin typeface="Monotype Corsiva" pitchFamily="66" charset="0"/>
              </a:rPr>
              <a:t> в работе  с </a:t>
            </a:r>
            <a:r>
              <a:rPr lang="ru-RU" sz="3600" b="1" dirty="0" smtClean="0">
                <a:latin typeface="Monotype Corsiva" pitchFamily="66" charset="0"/>
              </a:rPr>
              <a:t>детьми 13-15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45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mypresentation.ru/documents/ea49a9cba12656137ba2e7691519f9a3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29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Удачи в </a:t>
            </a:r>
            <a:r>
              <a:rPr lang="ru-RU" smtClean="0"/>
              <a:t>профессиональной деятельности</a:t>
            </a:r>
            <a:endParaRPr lang="ru-RU"/>
          </a:p>
        </p:txBody>
      </p:sp>
      <p:pic>
        <p:nvPicPr>
          <p:cNvPr id="1026" name="Picture 2" descr="http://psixolog-mytova.ru/images/podrost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9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Младший школьный возраст (6-10)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https://www.metod-kopilka.ru/images/doc/60/6120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Интеллектуальное развитие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https://ppt4web.ru/images/581/18366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928992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s.myshared.ru/4/158666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2"/>
            <a:ext cx="9144000" cy="68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ages.myshared.ru/4/158666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2.infourok.ru/uploads/ex/0017/00004e36-4f80aff5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</TotalTime>
  <Words>356</Words>
  <Application>Microsoft Office PowerPoint</Application>
  <PresentationFormat>Экран (4:3)</PresentationFormat>
  <Paragraphs>29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Младший школьный возраст (6-10)</vt:lpstr>
      <vt:lpstr>Интеллектуальное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учитывать педагогу в работе  с детьми 7-8 лет</vt:lpstr>
      <vt:lpstr>Что нужно учитывать педагогу в работе  с детьми 9-10 лет</vt:lpstr>
      <vt:lpstr>Подростковый возраст (11-15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учитывать педагогу в работе  с детьми 11-12 лет</vt:lpstr>
      <vt:lpstr>Что нужно учитывать педагогу в работе  с детьми 13-15 лет</vt:lpstr>
      <vt:lpstr>Презентация PowerPoint</vt:lpstr>
      <vt:lpstr>Удачи в профессиональной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возрастного развития</dc:title>
  <dc:creator>Галина</dc:creator>
  <cp:lastModifiedBy>Пользователь Windows</cp:lastModifiedBy>
  <cp:revision>18</cp:revision>
  <dcterms:created xsi:type="dcterms:W3CDTF">2017-10-01T06:46:42Z</dcterms:created>
  <dcterms:modified xsi:type="dcterms:W3CDTF">2019-11-22T06:44:03Z</dcterms:modified>
</cp:coreProperties>
</file>