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3" r:id="rId7"/>
    <p:sldId id="261" r:id="rId8"/>
    <p:sldId id="260"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14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8564190-EC4E-49AE-9C98-83E36D75B2BC}"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100589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8564190-EC4E-49AE-9C98-83E36D75B2BC}"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427766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8564190-EC4E-49AE-9C98-83E36D75B2BC}"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40425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8564190-EC4E-49AE-9C98-83E36D75B2BC}"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407606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8564190-EC4E-49AE-9C98-83E36D75B2BC}"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189352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8564190-EC4E-49AE-9C98-83E36D75B2BC}" type="datetimeFigureOut">
              <a:rPr lang="ru-RU" smtClean="0"/>
              <a:t>10.12.2020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101734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8564190-EC4E-49AE-9C98-83E36D75B2BC}" type="datetimeFigureOut">
              <a:rPr lang="ru-RU" smtClean="0"/>
              <a:t>10.12.2020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396439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8564190-EC4E-49AE-9C98-83E36D75B2BC}" type="datetimeFigureOut">
              <a:rPr lang="ru-RU" smtClean="0"/>
              <a:t>10.12.2020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387052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64190-EC4E-49AE-9C98-83E36D75B2BC}" type="datetimeFigureOut">
              <a:rPr lang="ru-RU" smtClean="0"/>
              <a:t>10.12.2020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2735349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564190-EC4E-49AE-9C98-83E36D75B2BC}" type="datetimeFigureOut">
              <a:rPr lang="ru-RU" smtClean="0"/>
              <a:t>10.12.2020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169747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564190-EC4E-49AE-9C98-83E36D75B2BC}" type="datetimeFigureOut">
              <a:rPr lang="ru-RU" smtClean="0"/>
              <a:t>10.12.2020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45B232-FF19-4B91-AB9B-AAB12AF31D67}" type="slidenum">
              <a:rPr lang="ru-RU" smtClean="0"/>
              <a:t>‹#›</a:t>
            </a:fld>
            <a:endParaRPr lang="ru-RU"/>
          </a:p>
        </p:txBody>
      </p:sp>
    </p:spTree>
    <p:extLst>
      <p:ext uri="{BB962C8B-B14F-4D97-AF65-F5344CB8AC3E}">
        <p14:creationId xmlns:p14="http://schemas.microsoft.com/office/powerpoint/2010/main" val="36164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64190-EC4E-49AE-9C98-83E36D75B2BC}" type="datetimeFigureOut">
              <a:rPr lang="ru-RU" smtClean="0"/>
              <a:t>10.12.2020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5B232-FF19-4B91-AB9B-AAB12AF31D67}" type="slidenum">
              <a:rPr lang="ru-RU" smtClean="0"/>
              <a:t>‹#›</a:t>
            </a:fld>
            <a:endParaRPr lang="ru-RU"/>
          </a:p>
        </p:txBody>
      </p:sp>
    </p:spTree>
    <p:extLst>
      <p:ext uri="{BB962C8B-B14F-4D97-AF65-F5344CB8AC3E}">
        <p14:creationId xmlns:p14="http://schemas.microsoft.com/office/powerpoint/2010/main" val="79834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B87C08B-8FD9-4003-B237-FFB004523B58}"/>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E2DE8207-4351-4FD4-84F4-65619364A6FD}"/>
              </a:ext>
            </a:extLst>
          </p:cNvPr>
          <p:cNvSpPr>
            <a:spLocks noGrp="1"/>
          </p:cNvSpPr>
          <p:nvPr>
            <p:ph type="ctrTitle"/>
          </p:nvPr>
        </p:nvSpPr>
        <p:spPr>
          <a:xfrm>
            <a:off x="550843" y="3954727"/>
            <a:ext cx="7450157" cy="1790700"/>
          </a:xfrm>
        </p:spPr>
        <p:txBody>
          <a:bodyPr>
            <a:normAutofit fontScale="90000"/>
          </a:bodyPr>
          <a:lstStyle/>
          <a:p>
            <a:pPr algn="l"/>
            <a:r>
              <a:rPr lang="ru-RU" b="1" dirty="0">
                <a:effectLst>
                  <a:outerShdw blurRad="38100" dist="38100" dir="2700000" algn="tl">
                    <a:srgbClr val="000000">
                      <a:alpha val="43137"/>
                    </a:srgbClr>
                  </a:outerShdw>
                </a:effectLst>
                <a:latin typeface="+mn-lt"/>
              </a:rPr>
              <a:t>Метод «Кейс-технологии»: </a:t>
            </a:r>
            <a:r>
              <a:rPr lang="ru-RU" b="1" i="0" dirty="0">
                <a:solidFill>
                  <a:srgbClr val="000000"/>
                </a:solidFill>
                <a:effectLst>
                  <a:outerShdw blurRad="38100" dist="38100" dir="2700000" algn="tl">
                    <a:srgbClr val="000000">
                      <a:alpha val="43137"/>
                    </a:srgbClr>
                  </a:outerShdw>
                </a:effectLst>
                <a:latin typeface="+mn-lt"/>
              </a:rPr>
              <a:t>анализ, </a:t>
            </a:r>
            <a:br>
              <a:rPr lang="ru-RU" b="1" i="0" dirty="0">
                <a:solidFill>
                  <a:srgbClr val="000000"/>
                </a:solidFill>
                <a:effectLst>
                  <a:outerShdw blurRad="38100" dist="38100" dir="2700000" algn="tl">
                    <a:srgbClr val="000000">
                      <a:alpha val="43137"/>
                    </a:srgbClr>
                  </a:outerShdw>
                </a:effectLst>
                <a:latin typeface="+mn-lt"/>
              </a:rPr>
            </a:br>
            <a:r>
              <a:rPr lang="ru-RU" b="1" i="0" dirty="0">
                <a:solidFill>
                  <a:srgbClr val="000000"/>
                </a:solidFill>
                <a:effectLst>
                  <a:outerShdw blurRad="38100" dist="38100" dir="2700000" algn="tl">
                    <a:srgbClr val="000000">
                      <a:alpha val="43137"/>
                    </a:srgbClr>
                  </a:outerShdw>
                </a:effectLst>
                <a:latin typeface="+mn-lt"/>
              </a:rPr>
              <a:t>осмысление, </a:t>
            </a:r>
            <a:br>
              <a:rPr lang="ru-RU" b="1" i="0" dirty="0">
                <a:solidFill>
                  <a:srgbClr val="000000"/>
                </a:solidFill>
                <a:effectLst>
                  <a:outerShdw blurRad="38100" dist="38100" dir="2700000" algn="tl">
                    <a:srgbClr val="000000">
                      <a:alpha val="43137"/>
                    </a:srgbClr>
                  </a:outerShdw>
                </a:effectLst>
                <a:latin typeface="+mn-lt"/>
              </a:rPr>
            </a:br>
            <a:r>
              <a:rPr lang="ru-RU" b="1" i="0" dirty="0">
                <a:solidFill>
                  <a:srgbClr val="000000"/>
                </a:solidFill>
                <a:effectLst>
                  <a:outerShdw blurRad="38100" dist="38100" dir="2700000" algn="tl">
                    <a:srgbClr val="000000">
                      <a:alpha val="43137"/>
                    </a:srgbClr>
                  </a:outerShdw>
                </a:effectLst>
                <a:latin typeface="+mn-lt"/>
              </a:rPr>
              <a:t>решение, </a:t>
            </a:r>
            <a:br>
              <a:rPr lang="ru-RU" b="1" i="0" dirty="0">
                <a:solidFill>
                  <a:srgbClr val="000000"/>
                </a:solidFill>
                <a:effectLst>
                  <a:outerShdw blurRad="38100" dist="38100" dir="2700000" algn="tl">
                    <a:srgbClr val="000000">
                      <a:alpha val="43137"/>
                    </a:srgbClr>
                  </a:outerShdw>
                </a:effectLst>
                <a:latin typeface="+mn-lt"/>
              </a:rPr>
            </a:br>
            <a:r>
              <a:rPr lang="ru-RU" b="1" i="0" dirty="0">
                <a:solidFill>
                  <a:srgbClr val="000000"/>
                </a:solidFill>
                <a:effectLst>
                  <a:outerShdw blurRad="38100" dist="38100" dir="2700000" algn="tl">
                    <a:srgbClr val="000000">
                      <a:alpha val="43137"/>
                    </a:srgbClr>
                  </a:outerShdw>
                </a:effectLst>
                <a:latin typeface="+mn-lt"/>
              </a:rPr>
              <a:t>применение </a:t>
            </a:r>
            <a:br>
              <a:rPr lang="ru-RU" b="1" i="0" dirty="0">
                <a:solidFill>
                  <a:srgbClr val="000000"/>
                </a:solidFill>
                <a:effectLst>
                  <a:outerShdw blurRad="38100" dist="38100" dir="2700000" algn="tl">
                    <a:srgbClr val="000000">
                      <a:alpha val="43137"/>
                    </a:srgbClr>
                  </a:outerShdw>
                </a:effectLst>
                <a:latin typeface="+mn-lt"/>
              </a:rPr>
            </a:br>
            <a:r>
              <a:rPr lang="ru-RU" b="1" dirty="0">
                <a:effectLst>
                  <a:outerShdw blurRad="38100" dist="38100" dir="2700000" algn="tl">
                    <a:srgbClr val="000000">
                      <a:alpha val="43137"/>
                    </a:srgbClr>
                  </a:outerShdw>
                </a:effectLst>
                <a:latin typeface="+mn-lt"/>
              </a:rPr>
              <a:t>в педагогической деятельности</a:t>
            </a:r>
          </a:p>
        </p:txBody>
      </p:sp>
      <p:sp>
        <p:nvSpPr>
          <p:cNvPr id="3" name="Подзаголовок 2">
            <a:extLst>
              <a:ext uri="{FF2B5EF4-FFF2-40B4-BE49-F238E27FC236}">
                <a16:creationId xmlns:a16="http://schemas.microsoft.com/office/drawing/2014/main" id="{F4327891-1361-4856-A559-768218FBCDA3}"/>
              </a:ext>
            </a:extLst>
          </p:cNvPr>
          <p:cNvSpPr>
            <a:spLocks noGrp="1"/>
          </p:cNvSpPr>
          <p:nvPr>
            <p:ph type="subTitle" idx="1"/>
          </p:nvPr>
        </p:nvSpPr>
        <p:spPr>
          <a:xfrm>
            <a:off x="3064067" y="6004193"/>
            <a:ext cx="6079933" cy="853807"/>
          </a:xfrm>
        </p:spPr>
        <p:txBody>
          <a:bodyPr>
            <a:normAutofit/>
          </a:bodyPr>
          <a:lstStyle/>
          <a:p>
            <a:pPr algn="r"/>
            <a:r>
              <a:rPr lang="ru-RU" b="1" i="1" dirty="0">
                <a:effectLst>
                  <a:outerShdw blurRad="38100" dist="38100" dir="2700000" algn="tl">
                    <a:srgbClr val="000000">
                      <a:alpha val="43137"/>
                    </a:srgbClr>
                  </a:outerShdw>
                </a:effectLst>
              </a:rPr>
              <a:t>Решетова Екатерина Евгеньевна,                  кандидат психологических наук</a:t>
            </a:r>
          </a:p>
        </p:txBody>
      </p:sp>
      <p:pic>
        <p:nvPicPr>
          <p:cNvPr id="1026" name="Picture 2">
            <a:extLst>
              <a:ext uri="{FF2B5EF4-FFF2-40B4-BE49-F238E27FC236}">
                <a16:creationId xmlns:a16="http://schemas.microsoft.com/office/drawing/2014/main" id="{09874D9F-F652-4DB3-AC7F-51439C11F4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35" b="94391" l="3168" r="96414">
                        <a14:foregroundMark x1="60729" y1="14618" x2="60729" y2="14618"/>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5910578" y="2016067"/>
            <a:ext cx="3156303" cy="316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7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A79783B-8882-4ACA-BB39-123290E6C0F6}"/>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3376EE4B-D5C6-4E25-833D-95170631D238}"/>
              </a:ext>
            </a:extLst>
          </p:cNvPr>
          <p:cNvSpPr>
            <a:spLocks noGrp="1"/>
          </p:cNvSpPr>
          <p:nvPr>
            <p:ph type="title"/>
          </p:nvPr>
        </p:nvSpPr>
        <p:spPr/>
        <p:txBody>
          <a:bodyPr/>
          <a:lstStyle/>
          <a:p>
            <a:r>
              <a:rPr lang="ru-RU" b="1" dirty="0">
                <a:latin typeface="Arial" panose="020B0604020202020204" pitchFamily="34" charset="0"/>
                <a:ea typeface="Arial" panose="020B0604020202020204" pitchFamily="34" charset="0"/>
              </a:rPr>
              <a:t>Схема решения кейса:</a:t>
            </a:r>
            <a:endParaRPr lang="ru-RU" dirty="0"/>
          </a:p>
        </p:txBody>
      </p:sp>
      <p:sp>
        <p:nvSpPr>
          <p:cNvPr id="3" name="Объект 2">
            <a:extLst>
              <a:ext uri="{FF2B5EF4-FFF2-40B4-BE49-F238E27FC236}">
                <a16:creationId xmlns:a16="http://schemas.microsoft.com/office/drawing/2014/main" id="{F5992CCD-EFDC-4E53-B7CA-28E4DA033641}"/>
              </a:ext>
            </a:extLst>
          </p:cNvPr>
          <p:cNvSpPr>
            <a:spLocks noGrp="1"/>
          </p:cNvSpPr>
          <p:nvPr>
            <p:ph idx="1"/>
          </p:nvPr>
        </p:nvSpPr>
        <p:spPr/>
        <p:txBody>
          <a:bodyPr>
            <a:normAutofit lnSpcReduction="10000"/>
          </a:bodyPr>
          <a:lstStyle/>
          <a:p>
            <a:pPr marL="0" indent="0" algn="just">
              <a:lnSpc>
                <a:spcPct val="115000"/>
              </a:lnSpc>
              <a:spcAft>
                <a:spcPts val="1000"/>
              </a:spcAft>
              <a:buNone/>
            </a:pPr>
            <a:r>
              <a:rPr lang="ru-RU" b="1" dirty="0">
                <a:effectLst>
                  <a:outerShdw blurRad="38100" dist="38100" dir="2700000" algn="tl">
                    <a:srgbClr val="000000">
                      <a:alpha val="43137"/>
                    </a:srgbClr>
                  </a:outerShdw>
                </a:effectLst>
                <a:ea typeface="Arial" panose="020B0604020202020204" pitchFamily="34" charset="0"/>
              </a:rPr>
              <a:t>1. Проблема</a:t>
            </a:r>
          </a:p>
          <a:p>
            <a:pPr marL="0" indent="0" algn="just">
              <a:lnSpc>
                <a:spcPct val="115000"/>
              </a:lnSpc>
              <a:spcAft>
                <a:spcPts val="1000"/>
              </a:spcAft>
              <a:buNone/>
            </a:pPr>
            <a:r>
              <a:rPr lang="ru-RU" b="1" dirty="0">
                <a:effectLst>
                  <a:outerShdw blurRad="38100" dist="38100" dir="2700000" algn="tl">
                    <a:srgbClr val="000000">
                      <a:alpha val="43137"/>
                    </a:srgbClr>
                  </a:outerShdw>
                </a:effectLst>
                <a:ea typeface="Arial" panose="020B0604020202020204" pitchFamily="34" charset="0"/>
              </a:rPr>
              <a:t>2. Педагогическая задача </a:t>
            </a:r>
          </a:p>
          <a:p>
            <a:pPr marL="0" indent="0" algn="just">
              <a:lnSpc>
                <a:spcPct val="115000"/>
              </a:lnSpc>
              <a:spcAft>
                <a:spcPts val="1000"/>
              </a:spcAft>
              <a:buNone/>
            </a:pPr>
            <a:r>
              <a:rPr lang="ru-RU" b="1" dirty="0">
                <a:effectLst>
                  <a:outerShdw blurRad="38100" dist="38100" dir="2700000" algn="tl">
                    <a:srgbClr val="000000">
                      <a:alpha val="43137"/>
                    </a:srgbClr>
                  </a:outerShdw>
                </a:effectLst>
                <a:ea typeface="Arial" panose="020B0604020202020204" pitchFamily="34" charset="0"/>
              </a:rPr>
              <a:t>3. Точки опоры в решении ситуации </a:t>
            </a:r>
          </a:p>
          <a:p>
            <a:pPr marL="0" indent="0" algn="just">
              <a:lnSpc>
                <a:spcPct val="115000"/>
              </a:lnSpc>
              <a:spcAft>
                <a:spcPts val="1000"/>
              </a:spcAft>
              <a:buNone/>
            </a:pPr>
            <a:r>
              <a:rPr lang="ru-RU" b="1" dirty="0">
                <a:effectLst>
                  <a:outerShdw blurRad="38100" dist="38100" dir="2700000" algn="tl">
                    <a:srgbClr val="000000">
                      <a:alpha val="43137"/>
                    </a:srgbClr>
                  </a:outerShdw>
                </a:effectLst>
                <a:ea typeface="Arial" panose="020B0604020202020204" pitchFamily="34" charset="0"/>
              </a:rPr>
              <a:t>4. Варианты решения ситуации (не менее двух)</a:t>
            </a:r>
          </a:p>
          <a:p>
            <a:pPr marL="0" indent="0" algn="just">
              <a:lnSpc>
                <a:spcPct val="115000"/>
              </a:lnSpc>
              <a:spcAft>
                <a:spcPts val="1000"/>
              </a:spcAft>
              <a:buNone/>
            </a:pPr>
            <a:r>
              <a:rPr lang="ru-RU" b="1" dirty="0">
                <a:effectLst>
                  <a:outerShdw blurRad="38100" dist="38100" dir="2700000" algn="tl">
                    <a:srgbClr val="000000">
                      <a:alpha val="43137"/>
                    </a:srgbClr>
                  </a:outerShdw>
                </a:effectLst>
                <a:ea typeface="Arial" panose="020B0604020202020204" pitchFamily="34" charset="0"/>
              </a:rPr>
              <a:t>5. Риски и пути их предотвращения </a:t>
            </a:r>
          </a:p>
          <a:p>
            <a:pPr marL="0" indent="0" algn="just">
              <a:lnSpc>
                <a:spcPct val="115000"/>
              </a:lnSpc>
              <a:spcAft>
                <a:spcPts val="1000"/>
              </a:spcAft>
              <a:buNone/>
            </a:pPr>
            <a:r>
              <a:rPr lang="ru-RU" b="1" dirty="0">
                <a:effectLst>
                  <a:outerShdw blurRad="38100" dist="38100" dir="2700000" algn="tl">
                    <a:srgbClr val="000000">
                      <a:alpha val="43137"/>
                    </a:srgbClr>
                  </a:outerShdw>
                </a:effectLst>
                <a:ea typeface="Arial" panose="020B0604020202020204" pitchFamily="34" charset="0"/>
              </a:rPr>
              <a:t>6. Способы предотвращения (профилактики) </a:t>
            </a:r>
          </a:p>
          <a:p>
            <a:endParaRPr lang="ru-RU" dirty="0"/>
          </a:p>
        </p:txBody>
      </p:sp>
    </p:spTree>
    <p:extLst>
      <p:ext uri="{BB962C8B-B14F-4D97-AF65-F5344CB8AC3E}">
        <p14:creationId xmlns:p14="http://schemas.microsoft.com/office/powerpoint/2010/main" val="45292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A31C31F-2643-47BD-B46F-DFFA5B1D6D67}"/>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29A3D743-EC26-41D2-8F75-09F6EA7B83E6}"/>
              </a:ext>
            </a:extLst>
          </p:cNvPr>
          <p:cNvSpPr>
            <a:spLocks noGrp="1"/>
          </p:cNvSpPr>
          <p:nvPr>
            <p:ph type="title"/>
          </p:nvPr>
        </p:nvSpPr>
        <p:spPr>
          <a:xfrm>
            <a:off x="314324" y="299025"/>
            <a:ext cx="8515351" cy="1325563"/>
          </a:xfrm>
        </p:spPr>
        <p:txBody>
          <a:bodyPr/>
          <a:lstStyle/>
          <a:p>
            <a:r>
              <a:rPr lang="ru-RU" b="1" dirty="0">
                <a:effectLst>
                  <a:outerShdw blurRad="38100" dist="38100" dir="2700000" algn="tl">
                    <a:srgbClr val="000000">
                      <a:alpha val="43137"/>
                    </a:srgbClr>
                  </a:outerShdw>
                </a:effectLst>
              </a:rPr>
              <a:t>Что это такое – «кейс-технология»?</a:t>
            </a:r>
          </a:p>
        </p:txBody>
      </p:sp>
      <p:sp>
        <p:nvSpPr>
          <p:cNvPr id="3" name="Объект 2">
            <a:extLst>
              <a:ext uri="{FF2B5EF4-FFF2-40B4-BE49-F238E27FC236}">
                <a16:creationId xmlns:a16="http://schemas.microsoft.com/office/drawing/2014/main" id="{0EF50A8D-8593-4F53-A6D8-5063201B5661}"/>
              </a:ext>
            </a:extLst>
          </p:cNvPr>
          <p:cNvSpPr>
            <a:spLocks noGrp="1"/>
          </p:cNvSpPr>
          <p:nvPr>
            <p:ph idx="1"/>
          </p:nvPr>
        </p:nvSpPr>
        <p:spPr/>
        <p:txBody>
          <a:bodyPr>
            <a:normAutofit fontScale="92500" lnSpcReduction="20000"/>
          </a:bodyPr>
          <a:lstStyle/>
          <a:p>
            <a:r>
              <a:rPr lang="ru-RU" b="1" i="0" dirty="0">
                <a:solidFill>
                  <a:srgbClr val="000000"/>
                </a:solidFill>
                <a:effectLst>
                  <a:outerShdw blurRad="38100" dist="38100" dir="2700000" algn="tl">
                    <a:srgbClr val="000000">
                      <a:alpha val="43137"/>
                    </a:srgbClr>
                  </a:outerShdw>
                </a:effectLst>
              </a:rPr>
              <a:t>Одной из новых форм эффективных технологий обучения является проблемно-ситуативное обучение с использованием кейсов. Внедрение учебных кейсов в практику российского образования в настоящее время является весьма актуальной задачей. </a:t>
            </a:r>
          </a:p>
          <a:p>
            <a:r>
              <a:rPr lang="ru-RU" b="1" i="0" dirty="0">
                <a:solidFill>
                  <a:srgbClr val="000000"/>
                </a:solidFill>
                <a:effectLst>
                  <a:outerShdw blurRad="38100" dist="38100" dir="2700000" algn="tl">
                    <a:srgbClr val="000000">
                      <a:alpha val="43137"/>
                    </a:srgbClr>
                  </a:outerShdw>
                </a:effectLst>
              </a:rPr>
              <a:t>Кейс представляет собой описание конкретной реальной ситуации, подготовленное по определенному формату и предназначенное для обучения учащихся анализу разных видов информации, ее обобщению, навыкам формулирования проблемы и выработки возможных вариантов ее решения в соответствии с установленными критериями. </a:t>
            </a:r>
          </a:p>
        </p:txBody>
      </p:sp>
    </p:spTree>
    <p:extLst>
      <p:ext uri="{BB962C8B-B14F-4D97-AF65-F5344CB8AC3E}">
        <p14:creationId xmlns:p14="http://schemas.microsoft.com/office/powerpoint/2010/main" val="156683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F0FA316-BDF5-4A3F-BB9B-6E0392C51457}"/>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29A3D743-EC26-41D2-8F75-09F6EA7B83E6}"/>
              </a:ext>
            </a:extLst>
          </p:cNvPr>
          <p:cNvSpPr>
            <a:spLocks noGrp="1"/>
          </p:cNvSpPr>
          <p:nvPr>
            <p:ph type="title"/>
          </p:nvPr>
        </p:nvSpPr>
        <p:spPr>
          <a:xfrm>
            <a:off x="314324" y="299025"/>
            <a:ext cx="8515351" cy="1325563"/>
          </a:xfrm>
        </p:spPr>
        <p:txBody>
          <a:bodyPr/>
          <a:lstStyle/>
          <a:p>
            <a:r>
              <a:rPr lang="ru-RU" b="1" dirty="0">
                <a:effectLst>
                  <a:outerShdw blurRad="38100" dist="38100" dir="2700000" algn="tl">
                    <a:srgbClr val="000000">
                      <a:alpha val="43137"/>
                    </a:srgbClr>
                  </a:outerShdw>
                </a:effectLst>
              </a:rPr>
              <a:t>Что это такое – «кейс-технология»?</a:t>
            </a:r>
          </a:p>
        </p:txBody>
      </p:sp>
      <p:sp>
        <p:nvSpPr>
          <p:cNvPr id="3" name="Объект 2">
            <a:extLst>
              <a:ext uri="{FF2B5EF4-FFF2-40B4-BE49-F238E27FC236}">
                <a16:creationId xmlns:a16="http://schemas.microsoft.com/office/drawing/2014/main" id="{0EF50A8D-8593-4F53-A6D8-5063201B5661}"/>
              </a:ext>
            </a:extLst>
          </p:cNvPr>
          <p:cNvSpPr>
            <a:spLocks noGrp="1"/>
          </p:cNvSpPr>
          <p:nvPr>
            <p:ph idx="1"/>
          </p:nvPr>
        </p:nvSpPr>
        <p:spPr/>
        <p:txBody>
          <a:bodyPr>
            <a:normAutofit/>
          </a:bodyPr>
          <a:lstStyle/>
          <a:p>
            <a:r>
              <a:rPr lang="ru-RU" b="1" i="0" dirty="0">
                <a:solidFill>
                  <a:srgbClr val="000000"/>
                </a:solidFill>
                <a:effectLst>
                  <a:outerShdw blurRad="38100" dist="38100" dir="2700000" algn="tl">
                    <a:srgbClr val="000000">
                      <a:alpha val="43137"/>
                    </a:srgbClr>
                  </a:outerShdw>
                </a:effectLst>
              </a:rPr>
              <a:t>Кейс-технология (метод) обучения – это обучение действием. </a:t>
            </a:r>
          </a:p>
          <a:p>
            <a:r>
              <a:rPr lang="ru-RU" b="1" i="0" dirty="0">
                <a:solidFill>
                  <a:srgbClr val="000000"/>
                </a:solidFill>
                <a:effectLst>
                  <a:outerShdw blurRad="38100" dist="38100" dir="2700000" algn="tl">
                    <a:srgbClr val="000000">
                      <a:alpha val="43137"/>
                    </a:srgbClr>
                  </a:outerShdw>
                </a:effectLst>
              </a:rPr>
              <a:t>Суть кейс–метода состоит в том, что усвоение знаний и формирование умений – есть результат активной самостоятельной деятельности учащихся по разрешению противоречий, в результате чего и происходит творческое овладение профессиональными знаниями, навыками, умениями и развитие мыслительных способностей.</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916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E7DB21A-A340-42BD-943F-4B629EBCA5C5}"/>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DB74E502-9993-4475-90FB-96A14AA3D052}"/>
              </a:ext>
            </a:extLst>
          </p:cNvPr>
          <p:cNvSpPr>
            <a:spLocks noGrp="1"/>
          </p:cNvSpPr>
          <p:nvPr>
            <p:ph type="title"/>
          </p:nvPr>
        </p:nvSpPr>
        <p:spPr/>
        <p:txBody>
          <a:bodyPr/>
          <a:lstStyle/>
          <a:p>
            <a:r>
              <a:rPr lang="ru-RU" b="1" dirty="0">
                <a:effectLst>
                  <a:outerShdw blurRad="38100" dist="38100" dir="2700000" algn="tl">
                    <a:srgbClr val="000000">
                      <a:alpha val="43137"/>
                    </a:srgbClr>
                  </a:outerShdw>
                </a:effectLst>
              </a:rPr>
              <a:t>Что означает термин «кейс»?</a:t>
            </a:r>
          </a:p>
        </p:txBody>
      </p:sp>
      <p:sp>
        <p:nvSpPr>
          <p:cNvPr id="3" name="Объект 2">
            <a:extLst>
              <a:ext uri="{FF2B5EF4-FFF2-40B4-BE49-F238E27FC236}">
                <a16:creationId xmlns:a16="http://schemas.microsoft.com/office/drawing/2014/main" id="{3B6970B2-E969-4FA6-A7EA-E4116E16D3DE}"/>
              </a:ext>
            </a:extLst>
          </p:cNvPr>
          <p:cNvSpPr>
            <a:spLocks noGrp="1"/>
          </p:cNvSpPr>
          <p:nvPr>
            <p:ph idx="1"/>
          </p:nvPr>
        </p:nvSpPr>
        <p:spPr>
          <a:xfrm>
            <a:off x="628650" y="1451052"/>
            <a:ext cx="7886700" cy="4351338"/>
          </a:xfrm>
        </p:spPr>
        <p:txBody>
          <a:bodyPr>
            <a:noAutofit/>
          </a:bodyPr>
          <a:lstStyle/>
          <a:p>
            <a:pPr algn="just"/>
            <a:r>
              <a:rPr lang="ru-RU" sz="2000" dirty="0">
                <a:solidFill>
                  <a:srgbClr val="000000"/>
                </a:solidFill>
                <a:ea typeface="Times New Roman" panose="02020603050405020304" pitchFamily="18" charset="0"/>
              </a:rPr>
              <a:t>Термин «кейс-метод», «кейс-технология» в переводе с английского как понятие «</a:t>
            </a:r>
            <a:r>
              <a:rPr lang="ru-RU" sz="2000" dirty="0" err="1">
                <a:solidFill>
                  <a:srgbClr val="000000"/>
                </a:solidFill>
                <a:ea typeface="Times New Roman" panose="02020603050405020304" pitchFamily="18" charset="0"/>
              </a:rPr>
              <a:t>case</a:t>
            </a:r>
            <a:r>
              <a:rPr lang="ru-RU" sz="2000" dirty="0">
                <a:solidFill>
                  <a:srgbClr val="000000"/>
                </a:solidFill>
                <a:ea typeface="Times New Roman" panose="02020603050405020304" pitchFamily="18" charset="0"/>
              </a:rPr>
              <a:t>» означает: </a:t>
            </a:r>
            <a:endParaRPr lang="ru-RU" sz="2000" dirty="0">
              <a:ea typeface="Times New Roman" panose="02020603050405020304" pitchFamily="18" charset="0"/>
            </a:endParaRPr>
          </a:p>
          <a:p>
            <a:pPr algn="just"/>
            <a:r>
              <a:rPr lang="ru-RU" sz="2000" dirty="0">
                <a:solidFill>
                  <a:srgbClr val="000000"/>
                </a:solidFill>
                <a:ea typeface="Times New Roman" panose="02020603050405020304" pitchFamily="18" charset="0"/>
              </a:rPr>
              <a:t>1 - описание конкретной практической ситуации, методический прием обучения по принципу «от типичных ситуаций, примеров – к правилу, а не наоборот», предполагает активный метод обучения, основанный на рассмотрении конкретных (реальных) ситуаций из практики будущей деятельности обучающихся, т.е. использование методики ситуационного обучения «</a:t>
            </a:r>
            <a:r>
              <a:rPr lang="ru-RU" sz="2000" dirty="0" err="1">
                <a:solidFill>
                  <a:srgbClr val="000000"/>
                </a:solidFill>
                <a:ea typeface="Times New Roman" panose="02020603050405020304" pitchFamily="18" charset="0"/>
              </a:rPr>
              <a:t>case</a:t>
            </a:r>
            <a:r>
              <a:rPr lang="ru-RU" sz="2000" dirty="0">
                <a:solidFill>
                  <a:srgbClr val="000000"/>
                </a:solidFill>
                <a:ea typeface="Times New Roman" panose="02020603050405020304" pitchFamily="18" charset="0"/>
              </a:rPr>
              <a:t> – </a:t>
            </a:r>
            <a:r>
              <a:rPr lang="ru-RU" sz="2000" dirty="0" err="1">
                <a:solidFill>
                  <a:srgbClr val="000000"/>
                </a:solidFill>
                <a:ea typeface="Times New Roman" panose="02020603050405020304" pitchFamily="18" charset="0"/>
              </a:rPr>
              <a:t>study</a:t>
            </a:r>
            <a:r>
              <a:rPr lang="ru-RU" sz="2000" dirty="0">
                <a:solidFill>
                  <a:srgbClr val="000000"/>
                </a:solidFill>
                <a:ea typeface="Times New Roman" panose="02020603050405020304" pitchFamily="18" charset="0"/>
              </a:rPr>
              <a:t>»; </a:t>
            </a:r>
            <a:endParaRPr lang="ru-RU" sz="2000" dirty="0">
              <a:ea typeface="Times New Roman" panose="02020603050405020304" pitchFamily="18" charset="0"/>
            </a:endParaRPr>
          </a:p>
          <a:p>
            <a:pPr algn="just"/>
            <a:r>
              <a:rPr lang="ru-RU" sz="2000" dirty="0">
                <a:solidFill>
                  <a:srgbClr val="000000"/>
                </a:solidFill>
                <a:ea typeface="Times New Roman" panose="02020603050405020304" pitchFamily="18" charset="0"/>
              </a:rPr>
              <a:t>2 – набор специально разработанных учебно-методических материалов на различных носителях (печатных, аудио-, видео- и электронные материалы), выдаваемых учащимся (студентам) для самостоятельной работы. </a:t>
            </a:r>
            <a:endParaRPr lang="ru-RU" sz="2000" dirty="0">
              <a:ea typeface="Times New Roman" panose="02020603050405020304" pitchFamily="18" charset="0"/>
            </a:endParaRPr>
          </a:p>
          <a:p>
            <a:r>
              <a:rPr lang="ru-RU" sz="2000" dirty="0">
                <a:solidFill>
                  <a:srgbClr val="000000"/>
                </a:solidFill>
                <a:ea typeface="Times New Roman" panose="02020603050405020304" pitchFamily="18" charset="0"/>
                <a:cs typeface="Times New Roman" panose="02020603050405020304" pitchFamily="18" charset="0"/>
              </a:rPr>
              <a:t>Преимуществом кейсов является возможность оптимально сочетать теорию и практику, что представляется достаточно важным при подготовке специалиста. Метод кейсов способствует развитию умения анализировать ситуации, оценивать альтернативы, выбирать оптимальный вариант и планировать его осуществление. </a:t>
            </a:r>
            <a:endParaRPr lang="ru-RU" sz="2000" dirty="0"/>
          </a:p>
        </p:txBody>
      </p:sp>
    </p:spTree>
    <p:extLst>
      <p:ext uri="{BB962C8B-B14F-4D97-AF65-F5344CB8AC3E}">
        <p14:creationId xmlns:p14="http://schemas.microsoft.com/office/powerpoint/2010/main" val="375884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25CF0A0-4E3F-4EF4-B9D6-4683CE453B58}"/>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734F1100-46BF-4F66-9DAF-23DA199E7C7C}"/>
              </a:ext>
            </a:extLst>
          </p:cNvPr>
          <p:cNvSpPr>
            <a:spLocks noGrp="1"/>
          </p:cNvSpPr>
          <p:nvPr>
            <p:ph type="title"/>
          </p:nvPr>
        </p:nvSpPr>
        <p:spPr/>
        <p:txBody>
          <a:bodyPr/>
          <a:lstStyle/>
          <a:p>
            <a:r>
              <a:rPr lang="ru-RU" b="1" dirty="0">
                <a:effectLst>
                  <a:outerShdw blurRad="38100" dist="38100" dir="2700000" algn="tl">
                    <a:srgbClr val="000000">
                      <a:alpha val="43137"/>
                    </a:srgbClr>
                  </a:outerShdw>
                </a:effectLst>
              </a:rPr>
              <a:t>Чем отличается кейс от проблемной ситуации?</a:t>
            </a:r>
          </a:p>
        </p:txBody>
      </p:sp>
      <p:sp>
        <p:nvSpPr>
          <p:cNvPr id="3" name="Объект 2">
            <a:extLst>
              <a:ext uri="{FF2B5EF4-FFF2-40B4-BE49-F238E27FC236}">
                <a16:creationId xmlns:a16="http://schemas.microsoft.com/office/drawing/2014/main" id="{C4DCCB4A-930C-4AB7-B799-A8A98CF536A7}"/>
              </a:ext>
            </a:extLst>
          </p:cNvPr>
          <p:cNvSpPr>
            <a:spLocks noGrp="1"/>
          </p:cNvSpPr>
          <p:nvPr>
            <p:ph idx="1"/>
          </p:nvPr>
        </p:nvSpPr>
        <p:spPr/>
        <p:txBody>
          <a:bodyPr>
            <a:normAutofit/>
          </a:bodyPr>
          <a:lstStyle/>
          <a:p>
            <a:pPr algn="just"/>
            <a:r>
              <a:rPr lang="ru-RU" sz="3200" b="1" dirty="0">
                <a:solidFill>
                  <a:srgbClr val="000000"/>
                </a:solidFill>
                <a:effectLst>
                  <a:outerShdw blurRad="38100" dist="38100" dir="2700000" algn="tl">
                    <a:srgbClr val="000000">
                      <a:alpha val="43137"/>
                    </a:srgbClr>
                  </a:outerShdw>
                </a:effectLst>
                <a:ea typeface="Times New Roman" panose="02020603050405020304" pitchFamily="18" charset="0"/>
              </a:rPr>
              <a:t>Кейс </a:t>
            </a:r>
            <a:r>
              <a:rPr lang="ru-RU" sz="3200" b="1" u="sng" dirty="0">
                <a:solidFill>
                  <a:srgbClr val="000000"/>
                </a:solidFill>
                <a:effectLst>
                  <a:outerShdw blurRad="38100" dist="38100" dir="2700000" algn="tl">
                    <a:srgbClr val="000000">
                      <a:alpha val="43137"/>
                    </a:srgbClr>
                  </a:outerShdw>
                </a:effectLst>
                <a:ea typeface="Times New Roman" panose="02020603050405020304" pitchFamily="18" charset="0"/>
              </a:rPr>
              <a:t>не предлагает обучающимся проблему в открытом виде</a:t>
            </a:r>
            <a:r>
              <a:rPr lang="ru-RU" sz="3200" b="1" dirty="0">
                <a:solidFill>
                  <a:srgbClr val="000000"/>
                </a:solidFill>
                <a:effectLst>
                  <a:outerShdw blurRad="38100" dist="38100" dir="2700000" algn="tl">
                    <a:srgbClr val="000000">
                      <a:alpha val="43137"/>
                    </a:srgbClr>
                  </a:outerShdw>
                </a:effectLst>
                <a:ea typeface="Times New Roman" panose="02020603050405020304" pitchFamily="18" charset="0"/>
              </a:rPr>
              <a:t>.</a:t>
            </a:r>
          </a:p>
          <a:p>
            <a:pPr algn="just"/>
            <a:r>
              <a:rPr lang="ru-RU" sz="3200" b="1" dirty="0">
                <a:solidFill>
                  <a:srgbClr val="000000"/>
                </a:solidFill>
                <a:effectLst>
                  <a:outerShdw blurRad="38100" dist="38100" dir="2700000" algn="tl">
                    <a:srgbClr val="000000">
                      <a:alpha val="43137"/>
                    </a:srgbClr>
                  </a:outerShdw>
                </a:effectLst>
                <a:ea typeface="Times New Roman" panose="02020603050405020304" pitchFamily="18" charset="0"/>
              </a:rPr>
              <a:t>Участники образовательного процесса должны </a:t>
            </a:r>
            <a:r>
              <a:rPr lang="ru-RU" sz="3200" b="1" u="sng" dirty="0">
                <a:solidFill>
                  <a:srgbClr val="000000"/>
                </a:solidFill>
                <a:effectLst>
                  <a:outerShdw blurRad="38100" dist="38100" dir="2700000" algn="tl">
                    <a:srgbClr val="000000">
                      <a:alpha val="43137"/>
                    </a:srgbClr>
                  </a:outerShdw>
                </a:effectLst>
                <a:ea typeface="Times New Roman" panose="02020603050405020304" pitchFamily="18" charset="0"/>
              </a:rPr>
              <a:t>самостоятельно</a:t>
            </a:r>
            <a:r>
              <a:rPr lang="ru-RU" sz="3200" b="1" dirty="0">
                <a:solidFill>
                  <a:srgbClr val="000000"/>
                </a:solidFill>
                <a:effectLst>
                  <a:outerShdw blurRad="38100" dist="38100" dir="2700000" algn="tl">
                    <a:srgbClr val="000000">
                      <a:alpha val="43137"/>
                    </a:srgbClr>
                  </a:outerShdw>
                </a:effectLst>
                <a:ea typeface="Times New Roman" panose="02020603050405020304" pitchFamily="18" charset="0"/>
              </a:rPr>
              <a:t> определить и сформулировать ее из того объема информации, которая содержится в   описании кейса. </a:t>
            </a:r>
            <a:endParaRPr lang="ru-RU" sz="3200" dirty="0"/>
          </a:p>
        </p:txBody>
      </p:sp>
    </p:spTree>
    <p:extLst>
      <p:ext uri="{BB962C8B-B14F-4D97-AF65-F5344CB8AC3E}">
        <p14:creationId xmlns:p14="http://schemas.microsoft.com/office/powerpoint/2010/main" val="404075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25CF0A0-4E3F-4EF4-B9D6-4683CE453B58}"/>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734F1100-46BF-4F66-9DAF-23DA199E7C7C}"/>
              </a:ext>
            </a:extLst>
          </p:cNvPr>
          <p:cNvSpPr>
            <a:spLocks noGrp="1"/>
          </p:cNvSpPr>
          <p:nvPr>
            <p:ph type="title"/>
          </p:nvPr>
        </p:nvSpPr>
        <p:spPr/>
        <p:txBody>
          <a:bodyPr/>
          <a:lstStyle/>
          <a:p>
            <a:r>
              <a:rPr lang="ru-RU" b="1" dirty="0">
                <a:effectLst>
                  <a:outerShdw blurRad="38100" dist="38100" dir="2700000" algn="tl">
                    <a:srgbClr val="000000">
                      <a:alpha val="43137"/>
                    </a:srgbClr>
                  </a:outerShdw>
                </a:effectLst>
              </a:rPr>
              <a:t>Как применить кейс-технологию в педагогическом процессе?</a:t>
            </a:r>
          </a:p>
        </p:txBody>
      </p:sp>
      <p:sp>
        <p:nvSpPr>
          <p:cNvPr id="3" name="Объект 2">
            <a:extLst>
              <a:ext uri="{FF2B5EF4-FFF2-40B4-BE49-F238E27FC236}">
                <a16:creationId xmlns:a16="http://schemas.microsoft.com/office/drawing/2014/main" id="{C4DCCB4A-930C-4AB7-B799-A8A98CF536A7}"/>
              </a:ext>
            </a:extLst>
          </p:cNvPr>
          <p:cNvSpPr>
            <a:spLocks noGrp="1"/>
          </p:cNvSpPr>
          <p:nvPr>
            <p:ph idx="1"/>
          </p:nvPr>
        </p:nvSpPr>
        <p:spPr/>
        <p:txBody>
          <a:bodyPr>
            <a:normAutofit/>
          </a:bodyPr>
          <a:lstStyle/>
          <a:p>
            <a:pPr algn="just"/>
            <a:r>
              <a:rPr lang="ru-RU" sz="2400" b="1" dirty="0">
                <a:solidFill>
                  <a:srgbClr val="000000"/>
                </a:solidFill>
                <a:effectLst>
                  <a:outerShdw blurRad="38100" dist="38100" dir="2700000" algn="tl">
                    <a:srgbClr val="000000">
                      <a:alpha val="43137"/>
                    </a:srgbClr>
                  </a:outerShdw>
                </a:effectLst>
                <a:ea typeface="Times New Roman" panose="02020603050405020304" pitchFamily="18" charset="0"/>
              </a:rPr>
              <a:t>Технология работы с кейсом в учебном процессе сравнительно проста и включает в себя следующие этапы: </a:t>
            </a:r>
            <a:endParaRPr lang="ru-RU" sz="2400" b="1" dirty="0">
              <a:effectLst>
                <a:outerShdw blurRad="38100" dist="38100" dir="2700000" algn="tl">
                  <a:srgbClr val="000000">
                    <a:alpha val="43137"/>
                  </a:srgbClr>
                </a:outerShdw>
              </a:effectLst>
              <a:ea typeface="Times New Roman" panose="02020603050405020304" pitchFamily="18" charset="0"/>
            </a:endParaRPr>
          </a:p>
          <a:p>
            <a:pPr algn="just"/>
            <a:r>
              <a:rPr lang="ru-RU" sz="2400" b="1" dirty="0">
                <a:solidFill>
                  <a:srgbClr val="000000"/>
                </a:solidFill>
                <a:effectLst>
                  <a:outerShdw blurRad="38100" dist="38100" dir="2700000" algn="tl">
                    <a:srgbClr val="000000">
                      <a:alpha val="43137"/>
                    </a:srgbClr>
                  </a:outerShdw>
                </a:effectLst>
                <a:ea typeface="Times New Roman" panose="02020603050405020304" pitchFamily="18" charset="0"/>
              </a:rPr>
              <a:t>индивидуальная самостоятельная работы обучаемых с материалами кейса (идентификация проблемы, формулирование ключевых альтернатив, предложение решения или рекомендуемого действия); </a:t>
            </a:r>
            <a:endParaRPr lang="ru-RU" sz="2400" b="1" dirty="0">
              <a:effectLst>
                <a:outerShdw blurRad="38100" dist="38100" dir="2700000" algn="tl">
                  <a:srgbClr val="000000">
                    <a:alpha val="43137"/>
                  </a:srgbClr>
                </a:outerShdw>
              </a:effectLst>
              <a:ea typeface="Times New Roman" panose="02020603050405020304" pitchFamily="18" charset="0"/>
            </a:endParaRPr>
          </a:p>
          <a:p>
            <a:pPr algn="just"/>
            <a:r>
              <a:rPr lang="ru-RU" sz="2400" b="1" dirty="0">
                <a:solidFill>
                  <a:srgbClr val="000000"/>
                </a:solidFill>
                <a:effectLst>
                  <a:outerShdw blurRad="38100" dist="38100" dir="2700000" algn="tl">
                    <a:srgbClr val="000000">
                      <a:alpha val="43137"/>
                    </a:srgbClr>
                  </a:outerShdw>
                </a:effectLst>
                <a:ea typeface="Times New Roman" panose="02020603050405020304" pitchFamily="18" charset="0"/>
              </a:rPr>
              <a:t>работа в малых группах по согласованию видения ключевой проблемы и ее решений; </a:t>
            </a:r>
            <a:endParaRPr lang="ru-RU" sz="2400" b="1" dirty="0">
              <a:effectLst>
                <a:outerShdw blurRad="38100" dist="38100" dir="2700000" algn="tl">
                  <a:srgbClr val="000000">
                    <a:alpha val="43137"/>
                  </a:srgbClr>
                </a:outerShdw>
              </a:effectLst>
              <a:ea typeface="Times New Roman" panose="02020603050405020304" pitchFamily="18" charset="0"/>
            </a:endParaRPr>
          </a:p>
          <a:p>
            <a:pPr algn="just"/>
            <a:r>
              <a:rPr lang="ru-RU" sz="2400" b="1" dirty="0">
                <a:solidFill>
                  <a:srgbClr val="000000"/>
                </a:solidFill>
                <a:effectLst>
                  <a:outerShdw blurRad="38100" dist="38100" dir="2700000" algn="tl">
                    <a:srgbClr val="000000">
                      <a:alpha val="43137"/>
                    </a:srgbClr>
                  </a:outerShdw>
                </a:effectLst>
                <a:ea typeface="Times New Roman" panose="02020603050405020304" pitchFamily="18" charset="0"/>
              </a:rPr>
              <a:t>презентация и экспертиза результатов малых групп на общей дискуссии (в рамках учебной группы). </a:t>
            </a:r>
            <a:endParaRPr lang="ru-RU" sz="2400" b="1" dirty="0">
              <a:effectLst>
                <a:outerShdw blurRad="38100" dist="38100" dir="2700000" algn="tl">
                  <a:srgbClr val="000000">
                    <a:alpha val="43137"/>
                  </a:srgbClr>
                </a:outerShdw>
              </a:effectLst>
              <a:ea typeface="Times New Roman" panose="02020603050405020304" pitchFamily="18" charset="0"/>
            </a:endParaRPr>
          </a:p>
          <a:p>
            <a:endParaRPr lang="ru-RU" dirty="0"/>
          </a:p>
        </p:txBody>
      </p:sp>
    </p:spTree>
    <p:extLst>
      <p:ext uri="{BB962C8B-B14F-4D97-AF65-F5344CB8AC3E}">
        <p14:creationId xmlns:p14="http://schemas.microsoft.com/office/powerpoint/2010/main" val="79915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598FC26-7551-4F73-B657-00933400B3CC}"/>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E1B5FE6A-59C3-4C61-BB12-524199FA9CF5}"/>
              </a:ext>
            </a:extLst>
          </p:cNvPr>
          <p:cNvSpPr>
            <a:spLocks noGrp="1"/>
          </p:cNvSpPr>
          <p:nvPr>
            <p:ph type="title"/>
          </p:nvPr>
        </p:nvSpPr>
        <p:spPr/>
        <p:txBody>
          <a:bodyPr/>
          <a:lstStyle/>
          <a:p>
            <a:r>
              <a:rPr lang="ru-RU" b="1" dirty="0">
                <a:effectLst>
                  <a:outerShdw blurRad="38100" dist="38100" dir="2700000" algn="tl">
                    <a:srgbClr val="000000">
                      <a:alpha val="43137"/>
                    </a:srgbClr>
                  </a:outerShdw>
                </a:effectLst>
              </a:rPr>
              <a:t>Типы кейсов</a:t>
            </a:r>
          </a:p>
        </p:txBody>
      </p:sp>
      <p:sp>
        <p:nvSpPr>
          <p:cNvPr id="3" name="Объект 2">
            <a:extLst>
              <a:ext uri="{FF2B5EF4-FFF2-40B4-BE49-F238E27FC236}">
                <a16:creationId xmlns:a16="http://schemas.microsoft.com/office/drawing/2014/main" id="{58803A20-6DF8-46B8-B0B6-DDCAF13768B2}"/>
              </a:ext>
            </a:extLst>
          </p:cNvPr>
          <p:cNvSpPr>
            <a:spLocks noGrp="1"/>
          </p:cNvSpPr>
          <p:nvPr>
            <p:ph idx="1"/>
          </p:nvPr>
        </p:nvSpPr>
        <p:spPr/>
        <p:txBody>
          <a:bodyPr>
            <a:normAutofit fontScale="92500" lnSpcReduction="10000"/>
          </a:bodyPr>
          <a:lstStyle/>
          <a:p>
            <a:pPr marL="257175" indent="-257175" algn="just">
              <a:lnSpc>
                <a:spcPct val="100000"/>
              </a:lnSpc>
              <a:spcBef>
                <a:spcPts val="0"/>
              </a:spcBef>
              <a:buFont typeface="+mj-lt"/>
              <a:buAutoNum type="arabicPeriod"/>
              <a:tabLst>
                <a:tab pos="171450" algn="l"/>
              </a:tabLst>
            </a:pPr>
            <a:r>
              <a:rPr lang="ru-RU" sz="2400" b="1" u="sng"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вводный кейс </a:t>
            </a:r>
            <a:r>
              <a:rPr lang="ru-RU" sz="24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(сведения о наличии проблемы, ситуации, явления; описание границ рассматриваемого явления); </a:t>
            </a:r>
            <a:endParaRPr lang="ru-RU" sz="2400" b="1" dirty="0">
              <a:effectLst>
                <a:outerShdw blurRad="38100" dist="38100" dir="2700000" algn="tl">
                  <a:srgbClr val="000000">
                    <a:alpha val="43137"/>
                  </a:srgbClr>
                </a:outerShdw>
              </a:effectLst>
              <a:ea typeface="Times New Roman" panose="02020603050405020304" pitchFamily="18" charset="0"/>
            </a:endParaRPr>
          </a:p>
          <a:p>
            <a:pPr marL="257175" indent="-257175" algn="just">
              <a:lnSpc>
                <a:spcPct val="100000"/>
              </a:lnSpc>
              <a:spcBef>
                <a:spcPts val="0"/>
              </a:spcBef>
              <a:buFont typeface="+mj-lt"/>
              <a:buAutoNum type="arabicPeriod"/>
              <a:tabLst>
                <a:tab pos="171450" algn="l"/>
              </a:tabLst>
            </a:pPr>
            <a:r>
              <a:rPr lang="ru-RU" sz="2400" b="1" u="sng"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информационный кейс </a:t>
            </a:r>
            <a:r>
              <a:rPr lang="ru-RU" sz="24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(объем знаний по какой-либо теме (проблеме), изложенный с той или иной степенью детальности); </a:t>
            </a:r>
            <a:endParaRPr lang="ru-RU" sz="2400" b="1" dirty="0">
              <a:effectLst>
                <a:outerShdw blurRad="38100" dist="38100" dir="2700000" algn="tl">
                  <a:srgbClr val="000000">
                    <a:alpha val="43137"/>
                  </a:srgbClr>
                </a:outerShdw>
              </a:effectLst>
              <a:ea typeface="Times New Roman" panose="02020603050405020304" pitchFamily="18" charset="0"/>
            </a:endParaRPr>
          </a:p>
          <a:p>
            <a:pPr marL="257175" indent="-257175" algn="just">
              <a:lnSpc>
                <a:spcPct val="100000"/>
              </a:lnSpc>
              <a:spcBef>
                <a:spcPts val="0"/>
              </a:spcBef>
              <a:buFont typeface="+mj-lt"/>
              <a:buAutoNum type="arabicPeriod"/>
              <a:tabLst>
                <a:tab pos="171450" algn="l"/>
              </a:tabLst>
            </a:pPr>
            <a:r>
              <a:rPr lang="ru-RU" sz="2400" b="1" u="sng"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стратегический кейс </a:t>
            </a:r>
            <a:r>
              <a:rPr lang="ru-RU" sz="24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(развитие умения ана­лизировать среду в условиях неопределенности и решать комплексные проблемы со скрытыми детерминантами); </a:t>
            </a:r>
            <a:endParaRPr lang="ru-RU" sz="2400" b="1" dirty="0">
              <a:effectLst>
                <a:outerShdw blurRad="38100" dist="38100" dir="2700000" algn="tl">
                  <a:srgbClr val="000000">
                    <a:alpha val="43137"/>
                  </a:srgbClr>
                </a:outerShdw>
              </a:effectLst>
              <a:ea typeface="Times New Roman" panose="02020603050405020304" pitchFamily="18" charset="0"/>
            </a:endParaRPr>
          </a:p>
          <a:p>
            <a:pPr marL="257175" indent="-257175" algn="just">
              <a:lnSpc>
                <a:spcPct val="100000"/>
              </a:lnSpc>
              <a:spcBef>
                <a:spcPts val="0"/>
              </a:spcBef>
              <a:buFont typeface="+mj-lt"/>
              <a:buAutoNum type="arabicPeriod"/>
              <a:tabLst>
                <a:tab pos="171450" algn="l"/>
              </a:tabLst>
            </a:pPr>
            <a:r>
              <a:rPr lang="ru-RU" sz="2400" b="1" u="sng"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исследовательский ке</a:t>
            </a:r>
            <a:r>
              <a:rPr lang="ru-RU" sz="2400" b="1" u="sng" spc="7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йс </a:t>
            </a:r>
            <a:r>
              <a:rPr lang="ru-RU" sz="24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(аналогичен групповым или индивидуальным проектам — результаты анализа некоторой ситуации представляются в форме изложения); </a:t>
            </a:r>
            <a:endParaRPr lang="ru-RU" sz="2400" b="1" dirty="0">
              <a:effectLst>
                <a:outerShdw blurRad="38100" dist="38100" dir="2700000" algn="tl">
                  <a:srgbClr val="000000">
                    <a:alpha val="43137"/>
                  </a:srgbClr>
                </a:outerShdw>
              </a:effectLst>
              <a:ea typeface="Times New Roman" panose="02020603050405020304" pitchFamily="18" charset="0"/>
            </a:endParaRPr>
          </a:p>
          <a:p>
            <a:pPr marL="257175" indent="-257175" algn="just">
              <a:lnSpc>
                <a:spcPct val="100000"/>
              </a:lnSpc>
              <a:spcBef>
                <a:spcPts val="0"/>
              </a:spcBef>
              <a:buFont typeface="+mj-lt"/>
              <a:buAutoNum type="arabicPeriod"/>
              <a:tabLst>
                <a:tab pos="171450" algn="l"/>
              </a:tabLst>
            </a:pPr>
            <a:r>
              <a:rPr lang="ru-RU" sz="2400" b="1" u="sng"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тренинговый кейс </a:t>
            </a:r>
            <a:r>
              <a:rPr lang="ru-RU" sz="24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(направлен на упрочение и более полное освоение уже использованных ранее инструментов и навыков -  логических и т.п.).</a:t>
            </a:r>
            <a:endParaRPr lang="ru-RU" sz="2400" b="1" dirty="0">
              <a:effectLst>
                <a:outerShdw blurRad="38100" dist="38100" dir="2700000" algn="tl">
                  <a:srgbClr val="000000">
                    <a:alpha val="43137"/>
                  </a:srgbClr>
                </a:outerShdw>
              </a:effectLst>
              <a:ea typeface="Times New Roman" panose="02020603050405020304" pitchFamily="18" charset="0"/>
            </a:endParaRPr>
          </a:p>
          <a:p>
            <a:endParaRPr lang="ru-RU" dirty="0"/>
          </a:p>
        </p:txBody>
      </p:sp>
    </p:spTree>
    <p:extLst>
      <p:ext uri="{BB962C8B-B14F-4D97-AF65-F5344CB8AC3E}">
        <p14:creationId xmlns:p14="http://schemas.microsoft.com/office/powerpoint/2010/main" val="217249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D65BFC0-54C0-42FD-9A0F-D2BF1B19906A}"/>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78FFE47F-E354-41D1-AF26-FAA6DC114E4D}"/>
              </a:ext>
            </a:extLst>
          </p:cNvPr>
          <p:cNvSpPr>
            <a:spLocks noGrp="1"/>
          </p:cNvSpPr>
          <p:nvPr>
            <p:ph type="title"/>
          </p:nvPr>
        </p:nvSpPr>
        <p:spPr/>
        <p:txBody>
          <a:bodyPr/>
          <a:lstStyle/>
          <a:p>
            <a:r>
              <a:rPr lang="ru-RU" b="1" dirty="0">
                <a:effectLst>
                  <a:outerShdw blurRad="38100" dist="38100" dir="2700000" algn="tl">
                    <a:srgbClr val="000000">
                      <a:alpha val="43137"/>
                    </a:srgbClr>
                  </a:outerShdw>
                </a:effectLst>
              </a:rPr>
              <a:t>Стадии работы с кейсом</a:t>
            </a:r>
          </a:p>
        </p:txBody>
      </p:sp>
      <p:sp>
        <p:nvSpPr>
          <p:cNvPr id="3" name="Объект 2">
            <a:extLst>
              <a:ext uri="{FF2B5EF4-FFF2-40B4-BE49-F238E27FC236}">
                <a16:creationId xmlns:a16="http://schemas.microsoft.com/office/drawing/2014/main" id="{EA08C3FE-B873-49E1-9070-3EE430AABA0F}"/>
              </a:ext>
            </a:extLst>
          </p:cNvPr>
          <p:cNvSpPr>
            <a:spLocks noGrp="1"/>
          </p:cNvSpPr>
          <p:nvPr>
            <p:ph idx="1"/>
          </p:nvPr>
        </p:nvSpPr>
        <p:spPr/>
        <p:txBody>
          <a:bodyPr>
            <a:normAutofit lnSpcReduction="10000"/>
          </a:bodyPr>
          <a:lstStyle/>
          <a:p>
            <a:pPr algn="just">
              <a:lnSpc>
                <a:spcPct val="120000"/>
              </a:lnSpc>
              <a:spcBef>
                <a:spcPts val="0"/>
              </a:spcBef>
            </a:pP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1 шаг: Сформулируйте одну конкретную проблему и запишите ее.</a:t>
            </a:r>
          </a:p>
          <a:p>
            <a:pPr algn="just">
              <a:lnSpc>
                <a:spcPct val="120000"/>
              </a:lnSpc>
              <a:spcBef>
                <a:spcPts val="0"/>
              </a:spcBef>
            </a:pP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 шаг: Выявите и запишите основные причины ее возникновения (причины формулируются со слов «не» и «нет»). </a:t>
            </a:r>
          </a:p>
          <a:p>
            <a:pPr marL="0" indent="0" algn="ctr">
              <a:lnSpc>
                <a:spcPct val="120000"/>
              </a:lnSpc>
              <a:spcBef>
                <a:spcPts val="0"/>
              </a:spcBef>
              <a:buNone/>
            </a:pPr>
            <a:r>
              <a:rPr lang="ru-RU" sz="1700" i="1" u="sng" dirty="0">
                <a:ea typeface="Times New Roman" panose="02020603050405020304" pitchFamily="18" charset="0"/>
                <a:cs typeface="Times New Roman" panose="02020603050405020304" pitchFamily="18" charset="0"/>
              </a:rPr>
              <a:t>(1 и 2 шаг представляют ситуацию «минус». </a:t>
            </a:r>
          </a:p>
          <a:p>
            <a:pPr marL="0" indent="0" algn="ctr">
              <a:lnSpc>
                <a:spcPct val="120000"/>
              </a:lnSpc>
              <a:spcBef>
                <a:spcPts val="0"/>
              </a:spcBef>
              <a:buNone/>
            </a:pPr>
            <a:r>
              <a:rPr lang="ru-RU" sz="1700" i="1" u="sng" dirty="0">
                <a:ea typeface="Times New Roman" panose="02020603050405020304" pitchFamily="18" charset="0"/>
                <a:cs typeface="Times New Roman" panose="02020603050405020304" pitchFamily="18" charset="0"/>
              </a:rPr>
              <a:t>Далее ее надо перевести в ситуацию «плюс»)</a:t>
            </a:r>
          </a:p>
          <a:p>
            <a:pPr algn="just">
              <a:lnSpc>
                <a:spcPct val="120000"/>
              </a:lnSpc>
              <a:spcBef>
                <a:spcPts val="0"/>
              </a:spcBef>
            </a:pP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3 шаг: Проблема </a:t>
            </a:r>
            <a:r>
              <a:rPr lang="ru-RU" sz="1700" b="1" dirty="0" err="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переформулируется</a:t>
            </a: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в цель.</a:t>
            </a:r>
          </a:p>
          <a:p>
            <a:pPr algn="just">
              <a:lnSpc>
                <a:spcPct val="120000"/>
              </a:lnSpc>
              <a:spcBef>
                <a:spcPts val="0"/>
              </a:spcBef>
            </a:pP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4 шаг: Причины становятся задачами.</a:t>
            </a:r>
          </a:p>
          <a:p>
            <a:pPr algn="just">
              <a:lnSpc>
                <a:spcPct val="120000"/>
              </a:lnSpc>
              <a:spcBef>
                <a:spcPts val="0"/>
              </a:spcBef>
            </a:pP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5 шаг: Для каждой задачи определяется комплекс мероприятий – шагов по ее решению, для каждого шага назначаются ответственные, которые подбирают команду для реализации мероприятий.</a:t>
            </a:r>
          </a:p>
          <a:p>
            <a:pPr algn="just">
              <a:lnSpc>
                <a:spcPct val="120000"/>
              </a:lnSpc>
              <a:spcBef>
                <a:spcPts val="0"/>
              </a:spcBef>
            </a:pP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6 шаг: Ответственные определяют необходимые материальные ресурсы и время для выполнения мероприятия.</a:t>
            </a:r>
          </a:p>
          <a:p>
            <a:pPr algn="just">
              <a:lnSpc>
                <a:spcPct val="120000"/>
              </a:lnSpc>
              <a:spcBef>
                <a:spcPts val="0"/>
              </a:spcBef>
            </a:pPr>
            <a:r>
              <a:rPr lang="ru-RU" sz="17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7 шаг: Для каждого блока задач определяется конкретный продукт и критерии эффективности решения задачи.</a:t>
            </a:r>
          </a:p>
          <a:p>
            <a:endParaRPr lang="ru-RU" dirty="0"/>
          </a:p>
        </p:txBody>
      </p:sp>
    </p:spTree>
    <p:extLst>
      <p:ext uri="{BB962C8B-B14F-4D97-AF65-F5344CB8AC3E}">
        <p14:creationId xmlns:p14="http://schemas.microsoft.com/office/powerpoint/2010/main" val="303174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5CFA970-2A5C-48B5-B552-19A8C65B97C3}"/>
              </a:ext>
            </a:extLst>
          </p:cNvPr>
          <p:cNvPicPr>
            <a:picLocks noChangeAspect="1"/>
          </p:cNvPicPr>
          <p:nvPr/>
        </p:nvPicPr>
        <p:blipFill rotWithShape="1">
          <a:blip r:embed="rId2"/>
          <a:srcRect l="14158" t="12105" r="35007" b="17555"/>
          <a:stretch/>
        </p:blipFill>
        <p:spPr>
          <a:xfrm>
            <a:off x="0" y="0"/>
            <a:ext cx="9221118" cy="6858000"/>
          </a:xfrm>
          <a:prstGeom prst="rect">
            <a:avLst/>
          </a:prstGeom>
        </p:spPr>
      </p:pic>
      <p:sp>
        <p:nvSpPr>
          <p:cNvPr id="2" name="Заголовок 1">
            <a:extLst>
              <a:ext uri="{FF2B5EF4-FFF2-40B4-BE49-F238E27FC236}">
                <a16:creationId xmlns:a16="http://schemas.microsoft.com/office/drawing/2014/main" id="{8FF16AF2-D12E-439D-B57B-495CC30596F6}"/>
              </a:ext>
            </a:extLst>
          </p:cNvPr>
          <p:cNvSpPr>
            <a:spLocks noGrp="1"/>
          </p:cNvSpPr>
          <p:nvPr>
            <p:ph type="title"/>
          </p:nvPr>
        </p:nvSpPr>
        <p:spPr/>
        <p:txBody>
          <a:bodyPr/>
          <a:lstStyle/>
          <a:p>
            <a:r>
              <a:rPr lang="ru-RU" b="1" dirty="0">
                <a:effectLst>
                  <a:outerShdw blurRad="38100" dist="38100" dir="2700000" algn="tl">
                    <a:srgbClr val="000000">
                      <a:alpha val="43137"/>
                    </a:srgbClr>
                  </a:outerShdw>
                </a:effectLst>
              </a:rPr>
              <a:t>… Попробуем решить вместе?</a:t>
            </a:r>
          </a:p>
        </p:txBody>
      </p:sp>
      <p:sp>
        <p:nvSpPr>
          <p:cNvPr id="3" name="Объект 2">
            <a:extLst>
              <a:ext uri="{FF2B5EF4-FFF2-40B4-BE49-F238E27FC236}">
                <a16:creationId xmlns:a16="http://schemas.microsoft.com/office/drawing/2014/main" id="{02B6D8FE-8CD0-4CAD-B5D2-08D5D2273AFB}"/>
              </a:ext>
            </a:extLst>
          </p:cNvPr>
          <p:cNvSpPr>
            <a:spLocks noGrp="1"/>
          </p:cNvSpPr>
          <p:nvPr>
            <p:ph idx="1"/>
          </p:nvPr>
        </p:nvSpPr>
        <p:spPr/>
        <p:txBody>
          <a:bodyPr>
            <a:normAutofit fontScale="85000" lnSpcReduction="10000"/>
          </a:bodyPr>
          <a:lstStyle/>
          <a:p>
            <a:pPr>
              <a:lnSpc>
                <a:spcPct val="110000"/>
              </a:lnSpc>
              <a:spcBef>
                <a:spcPts val="0"/>
              </a:spcBef>
            </a:pPr>
            <a:r>
              <a:rPr lang="ru-RU" b="1" i="0" dirty="0">
                <a:solidFill>
                  <a:srgbClr val="000000"/>
                </a:solidFill>
                <a:effectLst>
                  <a:outerShdw blurRad="38100" dist="38100" dir="2700000" algn="tl">
                    <a:srgbClr val="000000">
                      <a:alpha val="43137"/>
                    </a:srgbClr>
                  </a:outerShdw>
                </a:effectLst>
              </a:rPr>
              <a:t>Вы заметили изменения во внешнем облике и стиле одежды у одного из Ваших воспитанников (Сергей, 15 лет). Подросток стал носить очень короткую стрижку, тяжёлые высокие ботинки черного цвета на белой шнуровке, джинсы, нашивки, значки. Сергей физически сильный, учится средне, особого интереса к учебе не проявляет. В семье двое детей, есть старший брат, полная семья со средним достатком. Его друзья рассказывали о том, что он недавно участвовал в массовой драке с избиением людей </a:t>
            </a:r>
            <a:r>
              <a:rPr lang="ru-RU" b="1" dirty="0">
                <a:solidFill>
                  <a:srgbClr val="000000"/>
                </a:solidFill>
                <a:effectLst>
                  <a:outerShdw blurRad="38100" dist="38100" dir="2700000" algn="tl">
                    <a:srgbClr val="000000">
                      <a:alpha val="43137"/>
                    </a:srgbClr>
                  </a:outerShdw>
                </a:effectLst>
              </a:rPr>
              <a:t>восточной </a:t>
            </a:r>
            <a:r>
              <a:rPr lang="ru-RU" b="1" i="0" dirty="0">
                <a:solidFill>
                  <a:srgbClr val="000000"/>
                </a:solidFill>
                <a:effectLst>
                  <a:outerShdw blurRad="38100" dist="38100" dir="2700000" algn="tl">
                    <a:srgbClr val="000000">
                      <a:alpha val="43137"/>
                    </a:srgbClr>
                  </a:outerShdw>
                </a:effectLst>
              </a:rPr>
              <a:t>национальности. Ваш коллектив многонациональный.</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969655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786</Words>
  <Application>Microsoft Office PowerPoint</Application>
  <PresentationFormat>Экран (4:3)</PresentationFormat>
  <Paragraphs>46</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Calibri Light</vt:lpstr>
      <vt:lpstr>Тема Office</vt:lpstr>
      <vt:lpstr>Метод «Кейс-технологии»: анализ,  осмысление,  решение,  применение  в педагогической деятельности</vt:lpstr>
      <vt:lpstr>Что это такое – «кейс-технология»?</vt:lpstr>
      <vt:lpstr>Что это такое – «кейс-технология»?</vt:lpstr>
      <vt:lpstr>Что означает термин «кейс»?</vt:lpstr>
      <vt:lpstr>Чем отличается кейс от проблемной ситуации?</vt:lpstr>
      <vt:lpstr>Как применить кейс-технологию в педагогическом процессе?</vt:lpstr>
      <vt:lpstr>Типы кейсов</vt:lpstr>
      <vt:lpstr>Стадии работы с кейсом</vt:lpstr>
      <vt:lpstr>… Попробуем решить вместе?</vt:lpstr>
      <vt:lpstr>Схема решения кейса: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 «Кейс-технологии»: анализ,  осмысление,  решение,  применение  в педагогической деятельности</dc:title>
  <dc:creator>admin</dc:creator>
  <cp:lastModifiedBy>admin</cp:lastModifiedBy>
  <cp:revision>6</cp:revision>
  <dcterms:created xsi:type="dcterms:W3CDTF">2020-12-10T16:03:51Z</dcterms:created>
  <dcterms:modified xsi:type="dcterms:W3CDTF">2020-12-10T18:18:53Z</dcterms:modified>
</cp:coreProperties>
</file>