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8" r:id="rId5"/>
    <p:sldId id="265" r:id="rId6"/>
    <p:sldId id="259" r:id="rId7"/>
    <p:sldId id="274" r:id="rId8"/>
    <p:sldId id="277" r:id="rId9"/>
    <p:sldId id="278" r:id="rId10"/>
    <p:sldId id="279" r:id="rId11"/>
    <p:sldId id="260" r:id="rId12"/>
    <p:sldId id="266" r:id="rId13"/>
    <p:sldId id="267" r:id="rId14"/>
    <p:sldId id="268" r:id="rId15"/>
    <p:sldId id="28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27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42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5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77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16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7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11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52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55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20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BF1E-F22D-491D-8561-289828F65EC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70818-E4B5-4325-A357-EDAA28015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9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80;&#1075;&#1088;&#1086;&#1074;&#1086;&#1081;%20&#1082;&#1086;&#1084;&#1087;&#1083;&#1077;&#1082;&#1089;%201%20(2).pp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ou151nn@yandex.ru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&#1087;&#1088;&#1086;&#1077;&#1082;&#1090;%20&#1074;%20&#1044;&#1054;&#1059;%20%5b&#1040;&#1074;&#1090;&#1086;&#1089;&#1086;&#1093;&#1088;&#1072;&#1085;&#1077;&#1085;&#1085;&#1099;&#1081;%5d.pptx" TargetMode="External"/><Relationship Id="rId4" Type="http://schemas.openxmlformats.org/officeDocument/2006/relationships/hyperlink" Target="&#1087;&#1088;&#1086;&#1077;&#1082;&#1090;.ppt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207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590800" y="2489093"/>
            <a:ext cx="8326582" cy="2387600"/>
          </a:xfrm>
          <a:prstGeom prst="roundRect">
            <a:avLst/>
          </a:prstGeom>
          <a:solidFill>
            <a:srgbClr val="66FFFF"/>
          </a:solidFill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Инновационные проекты в системе семейного воспитания дошкольных образовательных учреждений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41126" y="5349875"/>
            <a:ext cx="4849092" cy="1161761"/>
          </a:xfrm>
          <a:prstGeom prst="roundRect">
            <a:avLst/>
          </a:prstGeom>
          <a:solidFill>
            <a:srgbClr val="66FFFF"/>
          </a:solidFill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Заведующий МБДОУ «Детский сад №151»</a:t>
            </a:r>
          </a:p>
          <a:p>
            <a:r>
              <a:rPr lang="ru-RU" b="1" dirty="0" err="1" smtClean="0"/>
              <a:t>Барулева</a:t>
            </a:r>
            <a:r>
              <a:rPr lang="ru-RU" b="1" dirty="0" smtClean="0"/>
              <a:t> Ю.А.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04109" y="524038"/>
            <a:ext cx="9407236" cy="1281690"/>
          </a:xfrm>
          <a:prstGeom prst="roundRect">
            <a:avLst/>
          </a:prstGeom>
          <a:solidFill>
            <a:srgbClr val="66FFFF"/>
          </a:solidFill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/>
              <a:t>Городской семинар старших воспитателей дошкольных образовательных учреждений г. Нижнего Новгорода</a:t>
            </a:r>
            <a:endParaRPr lang="ru-RU" sz="2000" b="1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94562" y="6303818"/>
            <a:ext cx="1413165" cy="554182"/>
          </a:xfrm>
          <a:prstGeom prst="roundRect">
            <a:avLst/>
          </a:prstGeom>
          <a:solidFill>
            <a:srgbClr val="66FFFF"/>
          </a:solidFill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10.12.2019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8050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21"/>
            <a:ext cx="12192000" cy="6728082"/>
          </a:xfrm>
          <a:prstGeom prst="rect">
            <a:avLst/>
          </a:prstGeom>
          <a:ln w="76200">
            <a:solidFill>
              <a:srgbClr val="00B050"/>
            </a:solidFill>
            <a:prstDash val="sysDash"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059872" y="235762"/>
            <a:ext cx="10072255" cy="62638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Творческие </a:t>
            </a:r>
            <a:r>
              <a:rPr lang="ru-RU" b="1" dirty="0"/>
              <a:t>проекты</a:t>
            </a:r>
            <a:r>
              <a:rPr lang="ru-RU" dirty="0"/>
              <a:t/>
            </a:r>
            <a:br>
              <a:rPr lang="ru-RU" dirty="0"/>
            </a:br>
            <a:endParaRPr lang="ru-RU" sz="2400" b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108821"/>
              </p:ext>
            </p:extLst>
          </p:nvPr>
        </p:nvGraphicFramePr>
        <p:xfrm>
          <a:off x="4545875" y="1007786"/>
          <a:ext cx="7524205" cy="5575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59">
                  <a:extLst>
                    <a:ext uri="{9D8B030D-6E8A-4147-A177-3AD203B41FA5}">
                      <a16:colId xmlns:a16="http://schemas.microsoft.com/office/drawing/2014/main" val="1589730988"/>
                    </a:ext>
                  </a:extLst>
                </a:gridCol>
                <a:gridCol w="1854926">
                  <a:extLst>
                    <a:ext uri="{9D8B030D-6E8A-4147-A177-3AD203B41FA5}">
                      <a16:colId xmlns:a16="http://schemas.microsoft.com/office/drawing/2014/main" val="1567193042"/>
                    </a:ext>
                  </a:extLst>
                </a:gridCol>
                <a:gridCol w="1789611">
                  <a:extLst>
                    <a:ext uri="{9D8B030D-6E8A-4147-A177-3AD203B41FA5}">
                      <a16:colId xmlns:a16="http://schemas.microsoft.com/office/drawing/2014/main" val="3552153623"/>
                    </a:ext>
                  </a:extLst>
                </a:gridCol>
                <a:gridCol w="1685109">
                  <a:extLst>
                    <a:ext uri="{9D8B030D-6E8A-4147-A177-3AD203B41FA5}">
                      <a16:colId xmlns:a16="http://schemas.microsoft.com/office/drawing/2014/main" val="2154801381"/>
                    </a:ext>
                  </a:extLst>
                </a:gridCol>
              </a:tblGrid>
              <a:tr h="7217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Младший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Средний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Старший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Подготовительный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860482"/>
                  </a:ext>
                </a:extLst>
              </a:tr>
              <a:tr h="603959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Детский сад - моя большая семья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Вежливые слова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Искусство создания книги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Золотая осень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767815"/>
                  </a:ext>
                </a:extLst>
              </a:tr>
              <a:tr h="858257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Загадочный остров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Дружба начинается с улыбки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Мой край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Как я помогаю дома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795277"/>
                  </a:ext>
                </a:extLst>
              </a:tr>
              <a:tr h="603959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Книжка-малышка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Чудесное лукошко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Мой родной город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Кормушка для пернатых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502105"/>
                  </a:ext>
                </a:extLst>
              </a:tr>
              <a:tr h="603959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 и моя семья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Цветы бывают разные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Мир забавных животных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Любимый город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90385"/>
                  </a:ext>
                </a:extLst>
              </a:tr>
              <a:tr h="603959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Разноцветная неделя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Русская берёзка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Зелёная планета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Мои хорошие поступки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109002"/>
                  </a:ext>
                </a:extLst>
              </a:tr>
              <a:tr h="721772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Капелька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Наш дом. Наш двор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Загадки космоса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Птицы - наши друзья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104167"/>
                  </a:ext>
                </a:extLst>
              </a:tr>
              <a:tr h="858257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Азбука добра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Мой сад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Маленькие открытия в моей большой семье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Русская матрешка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68916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87" y="936446"/>
            <a:ext cx="3671702" cy="2753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50" y="3764521"/>
            <a:ext cx="4071576" cy="305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5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1260" cy="6858000"/>
          </a:xfrm>
          <a:prstGeom prst="rect">
            <a:avLst/>
          </a:prstGeom>
          <a:solidFill>
            <a:srgbClr val="92D050"/>
          </a:solidFill>
          <a:ln w="76200">
            <a:solidFill>
              <a:srgbClr val="00B050"/>
            </a:solidFill>
            <a:prstDash val="sysDash"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997528" y="291181"/>
            <a:ext cx="9836728" cy="62322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Участники тематических проектов ДОУ</a:t>
            </a:r>
            <a:endParaRPr lang="ru-RU" sz="2800" i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11122" y="1170748"/>
            <a:ext cx="1871173" cy="1004415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Педагоги </a:t>
            </a:r>
          </a:p>
          <a:p>
            <a:pPr algn="ctr"/>
            <a:r>
              <a:rPr lang="ru-RU" b="1" dirty="0" smtClean="0"/>
              <a:t>ДОУ</a:t>
            </a:r>
            <a:endParaRPr lang="ru-RU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43730" y="1205581"/>
            <a:ext cx="1972162" cy="969582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Родители воспитанников</a:t>
            </a:r>
            <a:endParaRPr lang="ru-RU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560154" y="1188164"/>
            <a:ext cx="1970528" cy="969582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Дети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308391" y="1153331"/>
            <a:ext cx="1816809" cy="1004415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Социальные </a:t>
            </a:r>
          </a:p>
          <a:p>
            <a:pPr algn="ctr"/>
            <a:r>
              <a:rPr lang="ru-RU" b="1" dirty="0" smtClean="0"/>
              <a:t>партнеры</a:t>
            </a:r>
            <a:endParaRPr lang="ru-RU" b="1" dirty="0"/>
          </a:p>
        </p:txBody>
      </p:sp>
      <p:sp>
        <p:nvSpPr>
          <p:cNvPr id="3" name="Правая фигурная скобка 2"/>
          <p:cNvSpPr/>
          <p:nvPr/>
        </p:nvSpPr>
        <p:spPr>
          <a:xfrm rot="5400000">
            <a:off x="6040580" y="-2078181"/>
            <a:ext cx="706581" cy="9213274"/>
          </a:xfrm>
          <a:prstGeom prst="rightBrace">
            <a:avLst>
              <a:gd name="adj1" fmla="val 8333"/>
              <a:gd name="adj2" fmla="val 49304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75939" y="3115167"/>
            <a:ext cx="6156828" cy="62322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Реализация проекта</a:t>
            </a:r>
            <a:endParaRPr lang="ru-RU" sz="2800" i="1" dirty="0"/>
          </a:p>
        </p:txBody>
      </p:sp>
      <p:sp>
        <p:nvSpPr>
          <p:cNvPr id="4" name="Равно 3"/>
          <p:cNvSpPr/>
          <p:nvPr/>
        </p:nvSpPr>
        <p:spPr>
          <a:xfrm>
            <a:off x="5693359" y="5102797"/>
            <a:ext cx="1924969" cy="886849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30682" y="6007414"/>
            <a:ext cx="6156828" cy="62322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  <a:hlinkClick r:id="rId3" action="ppaction://hlinkpres?slideindex=1&amp;slidetitle="/>
              </a:rPr>
              <a:t>Продукт проекта</a:t>
            </a:r>
            <a:endParaRPr lang="ru-RU" sz="2800" i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308391" y="4151764"/>
            <a:ext cx="1970528" cy="969582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Поиск информации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15222" y="4242128"/>
            <a:ext cx="2191799" cy="929800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Проектирование </a:t>
            </a:r>
          </a:p>
          <a:p>
            <a:pPr algn="ctr"/>
            <a:r>
              <a:rPr lang="ru-RU" b="1" dirty="0" smtClean="0"/>
              <a:t>(планирование)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32768" y="4213631"/>
            <a:ext cx="1970528" cy="969582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Постановка цели</a:t>
            </a:r>
          </a:p>
          <a:p>
            <a:pPr algn="ctr"/>
            <a:r>
              <a:rPr lang="ru-RU" b="1" dirty="0" smtClean="0"/>
              <a:t>(Выявление проблемы)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474860" y="3838263"/>
            <a:ext cx="468870" cy="2438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5" idx="2"/>
          </p:cNvCxnSpPr>
          <p:nvPr/>
        </p:nvCxnSpPr>
        <p:spPr>
          <a:xfrm>
            <a:off x="6454353" y="3738387"/>
            <a:ext cx="0" cy="4644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8787434" y="3803295"/>
            <a:ext cx="428123" cy="3092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41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62"/>
            <a:ext cx="12330546" cy="6804538"/>
          </a:xfrm>
          <a:prstGeom prst="rect">
            <a:avLst/>
          </a:prstGeom>
          <a:ln w="76200">
            <a:solidFill>
              <a:srgbClr val="00B050"/>
            </a:solidFill>
            <a:prstDash val="sysDash"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860766" y="402017"/>
            <a:ext cx="8513816" cy="174543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/>
              <a:t>«Нужно ли привлекать родителей участвовать в проектной деятельности в ДОУ?»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4" y="53462"/>
            <a:ext cx="2246159" cy="2246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843" y="2496010"/>
            <a:ext cx="4064666" cy="348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86" y="2351967"/>
            <a:ext cx="2468171" cy="4023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943" y="2679973"/>
            <a:ext cx="3773027" cy="283255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9136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62"/>
            <a:ext cx="12330546" cy="6804538"/>
          </a:xfrm>
          <a:prstGeom prst="rect">
            <a:avLst/>
          </a:prstGeom>
          <a:ln w="76200">
            <a:solidFill>
              <a:srgbClr val="00B050"/>
            </a:solidFill>
            <a:prstDash val="sysDash"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958046" y="402017"/>
            <a:ext cx="7416536" cy="224420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/>
              <a:t>«В чем заключается участие родителей в проектной деятельности в ДОУ?»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24" y="657936"/>
            <a:ext cx="3404799" cy="173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046" y="2994773"/>
            <a:ext cx="4485874" cy="3366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65" y="3455731"/>
            <a:ext cx="3755117" cy="2667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385" y="3504843"/>
            <a:ext cx="3442144" cy="268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62"/>
            <a:ext cx="12330546" cy="6804538"/>
          </a:xfrm>
          <a:prstGeom prst="rect">
            <a:avLst/>
          </a:prstGeom>
          <a:ln w="76200">
            <a:solidFill>
              <a:srgbClr val="00B050"/>
            </a:solidFill>
            <a:prstDash val="sysDash"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167052" y="402017"/>
            <a:ext cx="7207530" cy="180085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/>
              <a:t>«Для чего необходимо привлекать родителей к участию в проектной деятельности?»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55" y="186218"/>
            <a:ext cx="3741542" cy="2232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06" y="3147735"/>
            <a:ext cx="4834547" cy="2981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165" y="2639167"/>
            <a:ext cx="4558938" cy="3956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7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62"/>
            <a:ext cx="12330546" cy="6804538"/>
          </a:xfrm>
          <a:prstGeom prst="rect">
            <a:avLst/>
          </a:prstGeom>
          <a:ln w="76200">
            <a:solidFill>
              <a:srgbClr val="00B050"/>
            </a:solidFill>
            <a:prstDash val="sysDash"/>
          </a:ln>
        </p:spPr>
      </p:pic>
      <p:sp>
        <p:nvSpPr>
          <p:cNvPr id="2" name="Прямоугольник 1"/>
          <p:cNvSpPr/>
          <p:nvPr/>
        </p:nvSpPr>
        <p:spPr>
          <a:xfrm>
            <a:off x="2132577" y="286480"/>
            <a:ext cx="8064896" cy="766256"/>
          </a:xfrm>
          <a:prstGeom prst="rect">
            <a:avLst/>
          </a:prstGeom>
          <a:solidFill>
            <a:srgbClr val="99FFCC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Приглашаем к сотрудничеству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59696" y="3284984"/>
            <a:ext cx="5544616" cy="3168352"/>
          </a:xfrm>
          <a:prstGeom prst="roundRect">
            <a:avLst/>
          </a:prstGeom>
          <a:solidFill>
            <a:srgbClr val="99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99557" y="1236762"/>
            <a:ext cx="8064895" cy="1872207"/>
          </a:xfrm>
          <a:prstGeom prst="roundRect">
            <a:avLst/>
          </a:prstGeom>
          <a:solidFill>
            <a:srgbClr val="99FFCC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603140, г. Н. Новгород, проспект Ленина, 19б, тел. 8(831) 245-40-22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E-</a:t>
            </a:r>
            <a:r>
              <a:rPr lang="ru-RU" sz="2400" b="1" dirty="0" err="1">
                <a:solidFill>
                  <a:schemeClr val="tx1"/>
                </a:solidFill>
              </a:rPr>
              <a:t>mail</a:t>
            </a:r>
            <a:r>
              <a:rPr lang="ru-RU" sz="2400" b="1" dirty="0">
                <a:solidFill>
                  <a:schemeClr val="tx1"/>
                </a:solidFill>
              </a:rPr>
              <a:t>  </a:t>
            </a:r>
            <a:r>
              <a:rPr lang="ru-RU" sz="2400" u="sng" dirty="0">
                <a:solidFill>
                  <a:schemeClr val="tx1"/>
                </a:solidFill>
                <a:hlinkClick r:id="rId3"/>
              </a:rPr>
              <a:t>dou151nn@yandex.ru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Адрес сайта </a:t>
            </a:r>
            <a:r>
              <a:rPr lang="ru-RU" sz="2400" dirty="0">
                <a:solidFill>
                  <a:schemeClr val="tx1"/>
                </a:solidFill>
              </a:rPr>
              <a:t>http://mdou151nn.caduk.ru</a:t>
            </a:r>
          </a:p>
          <a:p>
            <a:pPr algn="ctr"/>
            <a:endParaRPr lang="ru-RU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819" y="3428999"/>
            <a:ext cx="4792453" cy="290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020" y="3455731"/>
            <a:ext cx="4797968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9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Мой\Documents\greenbackgroun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1491" y="2701636"/>
            <a:ext cx="6899563" cy="3539430"/>
          </a:xfrm>
          <a:prstGeom prst="rect">
            <a:avLst/>
          </a:prstGeom>
          <a:solidFill>
            <a:srgbClr val="B3E13F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Россия </a:t>
            </a:r>
            <a:r>
              <a:rPr lang="ru-RU" sz="2800" b="1" dirty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войдет в топ-10 стран </a:t>
            </a:r>
            <a:r>
              <a:rPr lang="ru-RU" sz="2800" b="1" dirty="0" smtClean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dirty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качеству общего образования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800" b="1" dirty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условий для воспитания </a:t>
            </a:r>
            <a:endParaRPr lang="ru-RU" sz="2800" b="1" dirty="0" smtClean="0">
              <a:solidFill>
                <a:srgbClr val="021A3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гармонично </a:t>
            </a:r>
            <a:r>
              <a:rPr lang="ru-RU" sz="2800" b="1" dirty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развитой и социально ответственной личности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Ребенок и его интересы в </a:t>
            </a:r>
            <a:r>
              <a:rPr lang="ru-RU" sz="2800" b="1" dirty="0" smtClean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внимания </a:t>
            </a:r>
            <a:r>
              <a:rPr lang="ru-RU" sz="2800" b="1" dirty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обновленной системы </a:t>
            </a:r>
            <a:r>
              <a:rPr lang="ru-RU" sz="2800" b="1" dirty="0" smtClean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82" y="1762227"/>
            <a:ext cx="4370944" cy="4506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84909" y="263236"/>
            <a:ext cx="11416146" cy="999809"/>
          </a:xfrm>
          <a:prstGeom prst="roundRect">
            <a:avLst/>
          </a:prstGeom>
          <a:solidFill>
            <a:srgbClr val="B3E1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ОБРАЗОВАНИЕ»</a:t>
            </a: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0618" y="1415549"/>
            <a:ext cx="2462553" cy="551899"/>
          </a:xfrm>
          <a:prstGeom prst="roundRect">
            <a:avLst/>
          </a:prstGeom>
          <a:solidFill>
            <a:srgbClr val="B3E1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21A3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1455" y="6213635"/>
            <a:ext cx="4019090" cy="551899"/>
          </a:xfrm>
          <a:prstGeom prst="roundRect">
            <a:avLst/>
          </a:prstGeom>
          <a:solidFill>
            <a:srgbClr val="B3E1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Сроки реализации</a:t>
            </a:r>
            <a:r>
              <a:rPr lang="ru-RU" b="1" dirty="0" smtClean="0"/>
              <a:t>:</a:t>
            </a:r>
          </a:p>
          <a:p>
            <a:pPr algn="ctr"/>
            <a:r>
              <a:rPr lang="ru-RU" b="1" dirty="0"/>
              <a:t>	</a:t>
            </a:r>
            <a:r>
              <a:rPr lang="ru-RU" b="1" dirty="0" smtClean="0"/>
              <a:t> </a:t>
            </a:r>
            <a:r>
              <a:rPr lang="ru-RU" b="1" dirty="0"/>
              <a:t>01.01.2019 - 31.12.2024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177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Мой\Documents\greenbackgroun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972488" y="177639"/>
            <a:ext cx="10247024" cy="523220"/>
          </a:xfrm>
          <a:prstGeom prst="rect">
            <a:avLst/>
          </a:prstGeom>
          <a:solidFill>
            <a:srgbClr val="B3E13F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проекты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45205" y="1072257"/>
            <a:ext cx="2036618" cy="707886"/>
          </a:xfrm>
          <a:prstGeom prst="rect">
            <a:avLst/>
          </a:prstGeom>
          <a:solidFill>
            <a:srgbClr val="B3E13F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	школа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04" y="772696"/>
            <a:ext cx="1941335" cy="126809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845205" y="2440333"/>
            <a:ext cx="2036618" cy="707886"/>
          </a:xfrm>
          <a:prstGeom prst="rect">
            <a:avLst/>
          </a:prstGeom>
          <a:solidFill>
            <a:srgbClr val="B3E13F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 каждого    	ребенка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44" y="2187990"/>
            <a:ext cx="1864578" cy="149868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2615751" y="3963194"/>
            <a:ext cx="3008079" cy="707886"/>
          </a:xfrm>
          <a:prstGeom prst="rect">
            <a:avLst/>
          </a:prstGeom>
          <a:solidFill>
            <a:srgbClr val="B3E13F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семей,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 детей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90" y="3790239"/>
            <a:ext cx="1532105" cy="137086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6284605" y="4016584"/>
            <a:ext cx="2779261" cy="707886"/>
          </a:xfrm>
          <a:prstGeom prst="rect">
            <a:avLst/>
          </a:prstGeom>
          <a:solidFill>
            <a:srgbClr val="B3E13F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профессионалы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60028" y="2418359"/>
            <a:ext cx="2812472" cy="707886"/>
          </a:xfrm>
          <a:prstGeom prst="rect">
            <a:avLst/>
          </a:prstGeom>
          <a:solidFill>
            <a:srgbClr val="B3E13F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будущего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08074" y="1078577"/>
            <a:ext cx="2812472" cy="707886"/>
          </a:xfrm>
          <a:prstGeom prst="rect">
            <a:avLst/>
          </a:prstGeom>
          <a:solidFill>
            <a:srgbClr val="B3E13F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образовательная среда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1886" y="786541"/>
            <a:ext cx="1463502" cy="131059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7174" y="2211684"/>
            <a:ext cx="1444331" cy="143638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5671" y="3809637"/>
            <a:ext cx="1605426" cy="141683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2236539" y="5617998"/>
            <a:ext cx="2721667" cy="707886"/>
          </a:xfrm>
          <a:prstGeom prst="rect">
            <a:avLst/>
          </a:prstGeom>
          <a:solidFill>
            <a:srgbClr val="B3E13F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возможности 	   для каждого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60028" y="5596673"/>
            <a:ext cx="2930186" cy="707886"/>
          </a:xfrm>
          <a:prstGeom prst="rect">
            <a:avLst/>
          </a:prstGeom>
          <a:solidFill>
            <a:srgbClr val="B3E13F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	  	 	       активность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204" y="5316987"/>
            <a:ext cx="1671370" cy="1385127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5407" y="5426753"/>
            <a:ext cx="1891399" cy="132862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067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46" y="96982"/>
            <a:ext cx="12226787" cy="6761018"/>
          </a:xfrm>
          <a:prstGeom prst="rect">
            <a:avLst/>
          </a:prstGeom>
          <a:ln w="76200">
            <a:solidFill>
              <a:srgbClr val="00B050"/>
            </a:solidFill>
            <a:prstDash val="sysDash"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5044289" y="1025471"/>
            <a:ext cx="5485166" cy="130158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Что такое  проект</a:t>
            </a:r>
            <a:endParaRPr lang="ru-RU" sz="2800" b="1" i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44289" y="3613600"/>
            <a:ext cx="5485166" cy="15680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Что есть   проекты в условиях ДОУ</a:t>
            </a:r>
            <a:endParaRPr lang="ru-RU" sz="28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9" y="1745537"/>
            <a:ext cx="4537068" cy="302042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0758374" y="1025470"/>
            <a:ext cx="893299" cy="13015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i="1" dirty="0" smtClean="0">
                <a:solidFill>
                  <a:srgbClr val="FF0000"/>
                </a:solidFill>
                <a:hlinkClick r:id="rId4" action="ppaction://hlinkpres?slideindex=1&amp;slidetitle="/>
              </a:rPr>
              <a:t>?</a:t>
            </a:r>
            <a:endParaRPr lang="ru-RU" sz="8800" b="1" i="1" dirty="0">
              <a:solidFill>
                <a:srgbClr val="FF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758373" y="3746806"/>
            <a:ext cx="893299" cy="13015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i="1" dirty="0" smtClean="0">
                <a:solidFill>
                  <a:srgbClr val="FF0000"/>
                </a:solidFill>
                <a:hlinkClick r:id="rId5" action="ppaction://hlinkpres?slideindex=1&amp;slidetitle="/>
              </a:rPr>
              <a:t>?</a:t>
            </a:r>
            <a:endParaRPr lang="ru-RU" sz="8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1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51260" cy="6705600"/>
          </a:xfrm>
          <a:prstGeom prst="rect">
            <a:avLst/>
          </a:prstGeom>
          <a:solidFill>
            <a:srgbClr val="92D050"/>
          </a:solidFill>
          <a:ln w="76200">
            <a:solidFill>
              <a:srgbClr val="00B050"/>
            </a:solidFill>
            <a:prstDash val="sysDash"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768436" y="291180"/>
            <a:ext cx="7065819" cy="110812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История возникновения проектного метода</a:t>
            </a:r>
            <a:endParaRPr lang="ru-RU" sz="28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28" y="1259406"/>
            <a:ext cx="2947112" cy="4023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240" y="1590919"/>
            <a:ext cx="2959860" cy="4185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45457" y="1803185"/>
            <a:ext cx="2776199" cy="355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8737547" y="5513851"/>
            <a:ext cx="2592021" cy="572107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Станислав Теофилович </a:t>
            </a:r>
            <a:r>
              <a:rPr lang="ru-RU" b="1" dirty="0" err="1"/>
              <a:t>Шацкий</a:t>
            </a:r>
            <a:r>
              <a:rPr lang="ru-RU" b="1" dirty="0"/>
              <a:t> (1878—1934)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08302" y="5864945"/>
            <a:ext cx="2725764" cy="619385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Уильям </a:t>
            </a:r>
            <a:r>
              <a:rPr lang="ru-RU" b="1" dirty="0" err="1"/>
              <a:t>Херд</a:t>
            </a:r>
            <a:r>
              <a:rPr lang="ru-RU" b="1" dirty="0"/>
              <a:t> </a:t>
            </a:r>
            <a:r>
              <a:rPr lang="ru-RU" b="1" dirty="0" err="1" smtClean="0"/>
              <a:t>Килпатрик</a:t>
            </a:r>
            <a:endParaRPr lang="ru-RU" b="1" dirty="0" smtClean="0"/>
          </a:p>
          <a:p>
            <a:pPr algn="ctr"/>
            <a:r>
              <a:rPr lang="ru-RU" b="1" dirty="0" smtClean="0"/>
              <a:t>(1871-1965</a:t>
            </a:r>
            <a:r>
              <a:rPr lang="ru-RU" b="1" dirty="0"/>
              <a:t>)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5928" y="5714207"/>
            <a:ext cx="2708564" cy="460431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Джон </a:t>
            </a:r>
            <a:r>
              <a:rPr lang="ru-RU" b="1" dirty="0" err="1"/>
              <a:t>Дьюи</a:t>
            </a:r>
            <a:r>
              <a:rPr lang="ru-RU" b="1" dirty="0"/>
              <a:t> ((1859-1952) </a:t>
            </a:r>
          </a:p>
          <a:p>
            <a:pPr algn="ctr"/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89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46" y="110836"/>
            <a:ext cx="12330546" cy="6804538"/>
          </a:xfrm>
          <a:prstGeom prst="rect">
            <a:avLst/>
          </a:prstGeom>
          <a:ln w="76200">
            <a:solidFill>
              <a:srgbClr val="00B050"/>
            </a:solidFill>
            <a:prstDash val="sysDash"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762000" y="291180"/>
            <a:ext cx="10072255" cy="130158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Monotype Corsiva" pitchFamily="66" charset="0"/>
              </a:rPr>
              <a:t>Типология проектов в ДОУ</a:t>
            </a:r>
            <a:r>
              <a:rPr lang="ru-RU" sz="3600" dirty="0">
                <a:solidFill>
                  <a:srgbClr val="7030A0"/>
                </a:solidFill>
              </a:rPr>
              <a:t/>
            </a:r>
            <a:br>
              <a:rPr lang="ru-RU" sz="3600" dirty="0">
                <a:solidFill>
                  <a:srgbClr val="7030A0"/>
                </a:solidFill>
              </a:rPr>
            </a:br>
            <a:r>
              <a:rPr lang="ru-RU" sz="2800" dirty="0"/>
              <a:t>                   </a:t>
            </a:r>
            <a:r>
              <a:rPr lang="ru-RU" sz="2800" dirty="0" smtClean="0"/>
              <a:t>						  </a:t>
            </a:r>
            <a:r>
              <a:rPr lang="ru-RU" sz="2400" dirty="0"/>
              <a:t>( по Е.С. Евдокимовой)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3345" y="2065142"/>
            <a:ext cx="3423383" cy="20912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>
                <a:solidFill>
                  <a:schemeClr val="tx1"/>
                </a:solidFill>
              </a:rPr>
              <a:t>По доминирующей </a:t>
            </a:r>
          </a:p>
          <a:p>
            <a:pPr algn="ctr"/>
            <a:r>
              <a:rPr lang="ru-RU" b="1" i="1" u="sng" dirty="0">
                <a:solidFill>
                  <a:schemeClr val="tx1"/>
                </a:solidFill>
              </a:rPr>
              <a:t>деятельности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(Исследовательские,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информационные, творческие,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игровые, приключенческие,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практико-ориентированные)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39491" y="4392401"/>
            <a:ext cx="3519054" cy="20499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>
                <a:solidFill>
                  <a:schemeClr val="tx1"/>
                </a:solidFill>
              </a:rPr>
              <a:t>По количеству</a:t>
            </a:r>
          </a:p>
          <a:p>
            <a:pPr algn="ctr"/>
            <a:r>
              <a:rPr lang="ru-RU" b="1" i="1" u="sng" dirty="0">
                <a:solidFill>
                  <a:schemeClr val="tx1"/>
                </a:solidFill>
              </a:rPr>
              <a:t> </a:t>
            </a:r>
            <a:r>
              <a:rPr lang="ru-RU" b="1" i="1" u="sng" dirty="0" smtClean="0">
                <a:solidFill>
                  <a:schemeClr val="tx1"/>
                </a:solidFill>
              </a:rPr>
              <a:t>участников</a:t>
            </a:r>
          </a:p>
          <a:p>
            <a:pPr algn="ctr"/>
            <a:endParaRPr lang="ru-RU" b="1" i="1" u="sng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(Индивидуальный, парный,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групповой, фронтальный)</a:t>
            </a: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96219" y="2065143"/>
            <a:ext cx="3462326" cy="20912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u="sng" dirty="0">
                <a:solidFill>
                  <a:schemeClr val="tx1"/>
                </a:solidFill>
              </a:rPr>
              <a:t>По характеру  </a:t>
            </a:r>
          </a:p>
          <a:p>
            <a:pPr algn="ctr"/>
            <a:r>
              <a:rPr lang="ru-RU" sz="2000" b="1" i="1" u="sng" dirty="0">
                <a:solidFill>
                  <a:schemeClr val="tx1"/>
                </a:solidFill>
              </a:rPr>
              <a:t>содержания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(Ребенок и семья, ребенок и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природа, ребенок и рукотворный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мир, ребенок и общество и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его культурные ценности)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131308" y="4392400"/>
            <a:ext cx="3369275" cy="20499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>
                <a:solidFill>
                  <a:schemeClr val="tx1"/>
                </a:solidFill>
              </a:rPr>
              <a:t>По </a:t>
            </a:r>
            <a:r>
              <a:rPr lang="ru-RU" b="1" i="1" u="sng" dirty="0" smtClean="0">
                <a:solidFill>
                  <a:schemeClr val="tx1"/>
                </a:solidFill>
              </a:rPr>
              <a:t>продолжительности</a:t>
            </a:r>
          </a:p>
          <a:p>
            <a:pPr algn="ctr"/>
            <a:endParaRPr lang="ru-RU" b="1" i="1" u="sng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(Краткосрочный, средней продолжительности, долгосрочный)</a:t>
            </a:r>
          </a:p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43345" y="4392400"/>
            <a:ext cx="3423383" cy="2049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>
                <a:solidFill>
                  <a:schemeClr val="tx1"/>
                </a:solidFill>
              </a:rPr>
              <a:t>По характеру контактов</a:t>
            </a:r>
          </a:p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(</a:t>
            </a:r>
            <a:r>
              <a:rPr lang="ru-RU" sz="1600" dirty="0">
                <a:solidFill>
                  <a:schemeClr val="tx1"/>
                </a:solidFill>
              </a:rPr>
              <a:t>Внутри одной возрастной группы</a:t>
            </a:r>
            <a:r>
              <a:rPr lang="ru-RU" sz="1600" dirty="0" smtClean="0">
                <a:solidFill>
                  <a:schemeClr val="tx1"/>
                </a:solidFill>
              </a:rPr>
              <a:t>, в </a:t>
            </a:r>
            <a:r>
              <a:rPr lang="ru-RU" sz="1600" dirty="0">
                <a:solidFill>
                  <a:schemeClr val="tx1"/>
                </a:solidFill>
              </a:rPr>
              <a:t>контакте с другой возрастной </a:t>
            </a:r>
            <a:r>
              <a:rPr lang="ru-RU" sz="1600" dirty="0" smtClean="0">
                <a:solidFill>
                  <a:schemeClr val="tx1"/>
                </a:solidFill>
              </a:rPr>
              <a:t> группой</a:t>
            </a:r>
            <a:r>
              <a:rPr lang="ru-RU" sz="1600" dirty="0">
                <a:solidFill>
                  <a:schemeClr val="tx1"/>
                </a:solidFill>
              </a:rPr>
              <a:t>, внутри ДОУ, в контакте с </a:t>
            </a:r>
            <a:r>
              <a:rPr lang="ru-RU" sz="1600" dirty="0" smtClean="0">
                <a:solidFill>
                  <a:schemeClr val="tx1"/>
                </a:solidFill>
              </a:rPr>
              <a:t> семьей</a:t>
            </a:r>
            <a:r>
              <a:rPr lang="ru-RU" sz="1600" dirty="0">
                <a:solidFill>
                  <a:schemeClr val="tx1"/>
                </a:solidFill>
              </a:rPr>
              <a:t>,  учреждениями культуры,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общественными организациями)</a:t>
            </a:r>
          </a:p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188036" y="2065143"/>
            <a:ext cx="3312547" cy="20912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>
                <a:solidFill>
                  <a:schemeClr val="tx1"/>
                </a:solidFill>
              </a:rPr>
              <a:t>По характеру участия </a:t>
            </a:r>
          </a:p>
          <a:p>
            <a:pPr algn="ctr"/>
            <a:r>
              <a:rPr lang="ru-RU" b="1" i="1" u="sng" dirty="0">
                <a:solidFill>
                  <a:schemeClr val="tx1"/>
                </a:solidFill>
              </a:rPr>
              <a:t>ребенка в проекте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(Заказчик, эксперт, исполнитель,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участник от зарождения до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получения результатов)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21"/>
            <a:ext cx="12192000" cy="6728082"/>
          </a:xfrm>
          <a:prstGeom prst="rect">
            <a:avLst/>
          </a:prstGeom>
          <a:ln w="76200">
            <a:solidFill>
              <a:srgbClr val="00B050"/>
            </a:solidFill>
            <a:prstDash val="sysDash"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059872" y="235762"/>
            <a:ext cx="10072255" cy="62638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Информационные </a:t>
            </a:r>
            <a:r>
              <a:rPr lang="ru-RU" b="1" dirty="0"/>
              <a:t>проекты</a:t>
            </a:r>
            <a:r>
              <a:rPr lang="ru-RU" dirty="0"/>
              <a:t/>
            </a:r>
            <a:br>
              <a:rPr lang="ru-RU" dirty="0"/>
            </a:br>
            <a:endParaRPr lang="ru-RU" sz="2400" b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521378"/>
              </p:ext>
            </p:extLst>
          </p:nvPr>
        </p:nvGraphicFramePr>
        <p:xfrm>
          <a:off x="3605349" y="1007786"/>
          <a:ext cx="8451669" cy="544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752">
                  <a:extLst>
                    <a:ext uri="{9D8B030D-6E8A-4147-A177-3AD203B41FA5}">
                      <a16:colId xmlns:a16="http://schemas.microsoft.com/office/drawing/2014/main" val="1589730988"/>
                    </a:ext>
                  </a:extLst>
                </a:gridCol>
                <a:gridCol w="2048062">
                  <a:extLst>
                    <a:ext uri="{9D8B030D-6E8A-4147-A177-3AD203B41FA5}">
                      <a16:colId xmlns:a16="http://schemas.microsoft.com/office/drawing/2014/main" val="1567193042"/>
                    </a:ext>
                  </a:extLst>
                </a:gridCol>
                <a:gridCol w="1859420">
                  <a:extLst>
                    <a:ext uri="{9D8B030D-6E8A-4147-A177-3AD203B41FA5}">
                      <a16:colId xmlns:a16="http://schemas.microsoft.com/office/drawing/2014/main" val="3552153623"/>
                    </a:ext>
                  </a:extLst>
                </a:gridCol>
                <a:gridCol w="2168435">
                  <a:extLst>
                    <a:ext uri="{9D8B030D-6E8A-4147-A177-3AD203B41FA5}">
                      <a16:colId xmlns:a16="http://schemas.microsoft.com/office/drawing/2014/main" val="2154801381"/>
                    </a:ext>
                  </a:extLst>
                </a:gridCol>
              </a:tblGrid>
              <a:tr h="6920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Младший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Средний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Старший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Подготовительный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860482"/>
                  </a:ext>
                </a:extLst>
              </a:tr>
              <a:tr h="69208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гостях у сказки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Волшебная страна - подводное царство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Вся правда об акулах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Витамины и здоровье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767815"/>
                  </a:ext>
                </a:extLst>
              </a:tr>
              <a:tr h="69208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Дикие животные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Комнатные растения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Волшебство на грядке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Вода - удивительное существо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795277"/>
                  </a:ext>
                </a:extLst>
              </a:tr>
              <a:tr h="521055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Жили-были профессии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семечка до ягодки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Животные жарких стран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Зеленая вселенная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502105"/>
                  </a:ext>
                </a:extLst>
              </a:tr>
              <a:tr h="69208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Что такое хорошо и что такое плохо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Россия - Родина моя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Зимующие птицы - наши друзья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Моя Родина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90385"/>
                  </a:ext>
                </a:extLst>
              </a:tr>
              <a:tr h="69208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Чистюля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Цветы бывают разные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Игрушки из русской избушки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мальчиках и девочках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109002"/>
                  </a:ext>
                </a:extLst>
              </a:tr>
              <a:tr h="51718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Кто живет в лесу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Яблоня и яблоко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Как хлеб на стол пришел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Редкие животные нашего края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104167"/>
                  </a:ext>
                </a:extLst>
              </a:tr>
              <a:tr h="69208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Апельсин и его особенности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Домашние животные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Медведь сказочный и настоящий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Удивительные животные планеты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68916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03" y="1007786"/>
            <a:ext cx="3337143" cy="2502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56" y="3975583"/>
            <a:ext cx="3170238" cy="237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21"/>
            <a:ext cx="12192000" cy="6728082"/>
          </a:xfrm>
          <a:prstGeom prst="rect">
            <a:avLst/>
          </a:prstGeom>
          <a:ln w="76200">
            <a:solidFill>
              <a:srgbClr val="00B050"/>
            </a:solidFill>
            <a:prstDash val="sysDash"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059872" y="235762"/>
            <a:ext cx="10072255" cy="62638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Исследовательские </a:t>
            </a:r>
            <a:r>
              <a:rPr lang="ru-RU" b="1" dirty="0"/>
              <a:t>проекты</a:t>
            </a:r>
            <a:r>
              <a:rPr lang="ru-RU" dirty="0"/>
              <a:t/>
            </a:r>
            <a:br>
              <a:rPr lang="ru-RU" dirty="0"/>
            </a:br>
            <a:endParaRPr lang="ru-RU" sz="2400" b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586370"/>
              </p:ext>
            </p:extLst>
          </p:nvPr>
        </p:nvGraphicFramePr>
        <p:xfrm>
          <a:off x="3879669" y="1007786"/>
          <a:ext cx="8312332" cy="570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994">
                  <a:extLst>
                    <a:ext uri="{9D8B030D-6E8A-4147-A177-3AD203B41FA5}">
                      <a16:colId xmlns:a16="http://schemas.microsoft.com/office/drawing/2014/main" val="1589730988"/>
                    </a:ext>
                  </a:extLst>
                </a:gridCol>
                <a:gridCol w="2259874">
                  <a:extLst>
                    <a:ext uri="{9D8B030D-6E8A-4147-A177-3AD203B41FA5}">
                      <a16:colId xmlns:a16="http://schemas.microsoft.com/office/drawing/2014/main" val="1567193042"/>
                    </a:ext>
                  </a:extLst>
                </a:gridCol>
                <a:gridCol w="2325189">
                  <a:extLst>
                    <a:ext uri="{9D8B030D-6E8A-4147-A177-3AD203B41FA5}">
                      <a16:colId xmlns:a16="http://schemas.microsoft.com/office/drawing/2014/main" val="3552153623"/>
                    </a:ext>
                  </a:extLst>
                </a:gridCol>
                <a:gridCol w="1650275">
                  <a:extLst>
                    <a:ext uri="{9D8B030D-6E8A-4147-A177-3AD203B41FA5}">
                      <a16:colId xmlns:a16="http://schemas.microsoft.com/office/drawing/2014/main" val="2154801381"/>
                    </a:ext>
                  </a:extLst>
                </a:gridCol>
              </a:tblGrid>
              <a:tr h="6920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Младший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Средний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Старший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Подготовительный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860482"/>
                  </a:ext>
                </a:extLst>
              </a:tr>
              <a:tr h="69208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поисках солнышка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Почему подушка мягкая, а пол твёрдый?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Можно ли вырастить растение в закрытой стеклянной банке?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Удивительный мир часов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767815"/>
                  </a:ext>
                </a:extLst>
              </a:tr>
              <a:tr h="520812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Вода и её свойства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Почему у елки колкие иголки?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Как появился телефон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Почему мы так называемся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795277"/>
                  </a:ext>
                </a:extLst>
              </a:tr>
              <a:tr h="69208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Что такое ветер?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Почему скисает молоко?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Волшебное превращение глины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что нужно любить зиму?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502105"/>
                  </a:ext>
                </a:extLst>
              </a:tr>
              <a:tr h="573550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Почему птицы поют?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Что такое листопад?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История новогодней игрушки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Огонь как стихия природы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90385"/>
                  </a:ext>
                </a:extLst>
              </a:tr>
              <a:tr h="69208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Почему весной сосулька плачет?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Почему вода в небольших водоемах зеленая?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Как спасти нашу реку?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Эксперименты с молоком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109002"/>
                  </a:ext>
                </a:extLst>
              </a:tr>
              <a:tr h="69208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Песок и его свойства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Кто ты, собака?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Выращиваем фасоль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Отходы в доходы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104167"/>
                  </a:ext>
                </a:extLst>
              </a:tr>
              <a:tr h="69208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Что такое снег?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Что такое береста?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Можно ли вырастить дома кактус большого размера?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Волшебное превращение глины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68916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8" y="1007786"/>
            <a:ext cx="3655005" cy="2741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8" y="3894676"/>
            <a:ext cx="3585336" cy="268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21"/>
            <a:ext cx="12192000" cy="6728082"/>
          </a:xfrm>
          <a:prstGeom prst="rect">
            <a:avLst/>
          </a:prstGeom>
          <a:ln w="76200">
            <a:solidFill>
              <a:srgbClr val="00B050"/>
            </a:solidFill>
            <a:prstDash val="sysDash"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059872" y="235762"/>
            <a:ext cx="10072255" cy="62638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/>
              <a:t>Ролевые проекты</a:t>
            </a:r>
            <a:r>
              <a:rPr lang="ru-RU" dirty="0"/>
              <a:t/>
            </a:r>
            <a:br>
              <a:rPr lang="ru-RU" dirty="0"/>
            </a:br>
            <a:endParaRPr lang="ru-RU" sz="2400" b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360464"/>
              </p:ext>
            </p:extLst>
          </p:nvPr>
        </p:nvGraphicFramePr>
        <p:xfrm>
          <a:off x="4180114" y="862149"/>
          <a:ext cx="7903029" cy="5915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183">
                  <a:extLst>
                    <a:ext uri="{9D8B030D-6E8A-4147-A177-3AD203B41FA5}">
                      <a16:colId xmlns:a16="http://schemas.microsoft.com/office/drawing/2014/main" val="1589730988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567193042"/>
                    </a:ext>
                  </a:extLst>
                </a:gridCol>
                <a:gridCol w="1952288">
                  <a:extLst>
                    <a:ext uri="{9D8B030D-6E8A-4147-A177-3AD203B41FA5}">
                      <a16:colId xmlns:a16="http://schemas.microsoft.com/office/drawing/2014/main" val="3552153623"/>
                    </a:ext>
                  </a:extLst>
                </a:gridCol>
                <a:gridCol w="1914318">
                  <a:extLst>
                    <a:ext uri="{9D8B030D-6E8A-4147-A177-3AD203B41FA5}">
                      <a16:colId xmlns:a16="http://schemas.microsoft.com/office/drawing/2014/main" val="2154801381"/>
                    </a:ext>
                  </a:extLst>
                </a:gridCol>
              </a:tblGrid>
              <a:tr h="72236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Младший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Средний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Старший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Подготовительный возраст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860482"/>
                  </a:ext>
                </a:extLst>
              </a:tr>
              <a:tr h="722366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Дружба крепкая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Путешествие по сказкам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Волшебный мир К.И. Чуковского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Богатыри земли русской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767815"/>
                  </a:ext>
                </a:extLst>
              </a:tr>
              <a:tr h="722366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Кладовая развлечений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Зачем ежу яблоко?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Здравствуй, театр!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гостях у Мухи-Цокотухи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795277"/>
                  </a:ext>
                </a:extLst>
              </a:tr>
              <a:tr h="858964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Однажды хозяйка с базара пришла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Мой храбрый поступок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Мир людей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Мамы всякие нужны, их профессии важны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502105"/>
                  </a:ext>
                </a:extLst>
              </a:tr>
              <a:tr h="722366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Путешествие на остров Дружбы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Мы любим театр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 профессии важны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Сказочный мир А.С. Пушкина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90385"/>
                  </a:ext>
                </a:extLst>
              </a:tr>
              <a:tr h="722366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Что такое хорошо и что такое плохо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Праздники нашей семьи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 далеким мирам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Путешествие в космос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109002"/>
                  </a:ext>
                </a:extLst>
              </a:tr>
              <a:tr h="722366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Мой любимый сказочный герой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Космические путешественники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Да</a:t>
                      </a:r>
                      <a:r>
                        <a:rPr lang="ru-RU" sz="1600" baseline="0" dirty="0" smtClean="0"/>
                        <a:t> здравствует мыло душистое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Будущие спортсмены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104167"/>
                  </a:ext>
                </a:extLst>
              </a:tr>
              <a:tr h="722366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Зайка в гости к нам пришел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Город маленьких пешеходов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Скоро, скоро Новый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Наша армия сильная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68916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4" y="933020"/>
            <a:ext cx="3849187" cy="28868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63" y="3988515"/>
            <a:ext cx="3849187" cy="27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779</Words>
  <Application>Microsoft Office PowerPoint</Application>
  <PresentationFormat>Широкоэкранный</PresentationFormat>
  <Paragraphs>224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Детский сад</dc:creator>
  <cp:lastModifiedBy>Детский сад</cp:lastModifiedBy>
  <cp:revision>39</cp:revision>
  <dcterms:created xsi:type="dcterms:W3CDTF">2019-12-09T07:13:30Z</dcterms:created>
  <dcterms:modified xsi:type="dcterms:W3CDTF">2019-12-10T06:07:31Z</dcterms:modified>
</cp:coreProperties>
</file>