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3" r:id="rId5"/>
    <p:sldId id="261" r:id="rId6"/>
    <p:sldId id="262" r:id="rId7"/>
    <p:sldId id="260" r:id="rId8"/>
    <p:sldId id="264" r:id="rId9"/>
    <p:sldId id="268" r:id="rId10"/>
    <p:sldId id="265" r:id="rId11"/>
    <p:sldId id="267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129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092280" y="260648"/>
            <a:ext cx="1836712" cy="1795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763688" y="764704"/>
            <a:ext cx="56733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6600" b="1" i="1" dirty="0" smtClean="0">
                <a:solidFill>
                  <a:srgbClr val="BE1291"/>
                </a:solidFill>
                <a:latin typeface="Gabriola" panose="04040605051002020D02" pitchFamily="82" charset="0"/>
                <a:ea typeface="Adobe Fangsong Std R" pitchFamily="18" charset="-128"/>
              </a:rPr>
              <a:t>«Новые  вершины»</a:t>
            </a:r>
            <a:endParaRPr lang="ru-RU" sz="6600" dirty="0">
              <a:solidFill>
                <a:srgbClr val="BE129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2492896"/>
            <a:ext cx="748883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Gabriola" panose="04040605051002020D02" pitchFamily="82" charset="0"/>
                <a:ea typeface="Adobe Fangsong Std R" pitchFamily="18" charset="-128"/>
              </a:rPr>
              <a:t>Городской  конкурс-фестиваль  открытых занятий  и  воспитательных  мероприятий</a:t>
            </a:r>
            <a:endParaRPr lang="ru-RU" sz="4000" b="1" i="1" dirty="0">
              <a:solidFill>
                <a:srgbClr val="7030A0"/>
              </a:solidFill>
              <a:latin typeface="Gabriola" panose="04040605051002020D02" pitchFamily="82" charset="0"/>
              <a:ea typeface="Adobe Fangsong Std R" pitchFamily="18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9104" y="4581128"/>
            <a:ext cx="8064896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Gabriola" panose="04040605051002020D02" pitchFamily="82" charset="0"/>
                <a:ea typeface="Adobe Fangsong Std R" pitchFamily="18" charset="-128"/>
              </a:rPr>
              <a:t>Тематическая консультация участников конкурса-фестиваля открытых занятий  и  воспитательных  мероприятий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 smtClean="0">
              <a:solidFill>
                <a:srgbClr val="0070C0"/>
              </a:solidFill>
              <a:latin typeface="Gabriola" panose="04040605051002020D02" pitchFamily="82" charset="0"/>
              <a:ea typeface="Adobe Fangsong Std R" pitchFamily="18" charset="-128"/>
            </a:endParaRP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70C0"/>
                </a:solidFill>
                <a:latin typeface="Gabriola" panose="04040605051002020D02" pitchFamily="82" charset="0"/>
                <a:ea typeface="Adobe Fangsong Std R" pitchFamily="18" charset="-128"/>
              </a:rPr>
              <a:t>1 ноября  2018 года</a:t>
            </a:r>
            <a:endParaRPr lang="ru-RU" sz="2800" b="1" i="1" dirty="0">
              <a:solidFill>
                <a:srgbClr val="0070C0"/>
              </a:solidFill>
              <a:latin typeface="Gabriola" panose="04040605051002020D02" pitchFamily="82" charset="0"/>
              <a:ea typeface="Adobe Fangsong Std R" pitchFamily="18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691680" y="332656"/>
            <a:ext cx="58028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Открытое занятие</a:t>
            </a:r>
          </a:p>
          <a:p>
            <a:pPr algn="ctr"/>
            <a:r>
              <a:rPr lang="ru-RU" altLang="ru-RU" sz="44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 /мероприятие</a:t>
            </a:r>
            <a:endParaRPr lang="ru-RU" sz="44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1844824"/>
          <a:ext cx="9144000" cy="47921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72000"/>
                <a:gridCol w="4572000"/>
              </a:tblGrid>
              <a:tr h="1440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Franklin Gothic Demi" pitchFamily="34" charset="0"/>
                        </a:rPr>
                        <a:t>Профессиональные компетенции и качества педагога  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7030A0"/>
                        </a:solidFill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Franklin Gothic Demi" pitchFamily="34" charset="0"/>
                        </a:rPr>
                        <a:t>Эффективность занятия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Franklin Gothic Demi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7030A0"/>
                        </a:solidFill>
                        <a:latin typeface="Franklin Gothic Demi" pitchFamily="34" charset="0"/>
                      </a:endParaRPr>
                    </a:p>
                  </a:txBody>
                  <a:tcPr/>
                </a:tc>
              </a:tr>
              <a:tr h="3237676">
                <a:tc>
                  <a:txBody>
                    <a:bodyPr/>
                    <a:lstStyle/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-владение технологиями; 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-умение ориентироваться в любых педагогических ситуациях; 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-компетентность и уровень его эрудиции;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-общая культура;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-выразительность, эмоциональность и доходчивость изложения;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наличие организаторских навыков. 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endParaRPr lang="ru-RU" sz="2000" dirty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-актуальность, социальная и педагогическая значимость цели, ее конкретность и четкость;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-степень обучающего, развивающего и воспитательного значения данного мероприятия;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pPr lvl="0"/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latin typeface="Franklin Gothic Demi" pitchFamily="34" charset="0"/>
                          <a:ea typeface="+mn-ea"/>
                          <a:cs typeface="+mn-cs"/>
                        </a:rPr>
                        <a:t>-оригинальность формы занятия.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  <a:p>
                      <a:endParaRPr lang="ru-RU" sz="2000" dirty="0">
                        <a:solidFill>
                          <a:srgbClr val="002060"/>
                        </a:solidFill>
                        <a:latin typeface="Franklin Gothic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547664" y="332656"/>
            <a:ext cx="580283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BE1291"/>
                </a:solidFill>
                <a:latin typeface="Franklin Gothic Demi" pitchFamily="34" charset="0"/>
              </a:rPr>
              <a:t>ВАЖНО !</a:t>
            </a:r>
          </a:p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Технологическая карта занятия</a:t>
            </a:r>
          </a:p>
          <a:p>
            <a:pPr algn="ctr"/>
            <a:endParaRPr lang="ru-RU" sz="4400" dirty="0" smtClean="0">
              <a:solidFill>
                <a:srgbClr val="BE1291"/>
              </a:solidFill>
              <a:latin typeface="Franklin Gothic Demi" pitchFamily="34" charset="0"/>
            </a:endParaRPr>
          </a:p>
          <a:p>
            <a:pPr algn="ctr"/>
            <a:endParaRPr lang="ru-RU" sz="4400" dirty="0" smtClean="0">
              <a:solidFill>
                <a:srgbClr val="BE1291"/>
              </a:solidFill>
              <a:latin typeface="Franklin Gothic Demi" pitchFamily="34" charset="0"/>
            </a:endParaRPr>
          </a:p>
          <a:p>
            <a:pPr algn="ctr"/>
            <a:endParaRPr lang="ru-RU" sz="4400" dirty="0" smtClean="0">
              <a:solidFill>
                <a:srgbClr val="BE1291"/>
              </a:solidFill>
              <a:latin typeface="Franklin Gothic Demi" pitchFamily="34" charset="0"/>
            </a:endParaRPr>
          </a:p>
          <a:p>
            <a:pPr algn="ctr"/>
            <a:endParaRPr lang="ru-RU" sz="44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27584" y="2996952"/>
          <a:ext cx="8316415" cy="3960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24136"/>
                <a:gridCol w="1728192"/>
                <a:gridCol w="1944216"/>
                <a:gridCol w="2232248"/>
                <a:gridCol w="1187623"/>
              </a:tblGrid>
              <a:tr h="972108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7030A0"/>
                          </a:solidFill>
                        </a:rPr>
                        <a:t>Этап  занятия</a:t>
                      </a:r>
                      <a:endParaRPr lang="ru-RU" sz="2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7030A0"/>
                          </a:solidFill>
                        </a:rPr>
                        <a:t>Содержание и метод обучения</a:t>
                      </a:r>
                      <a:endParaRPr lang="ru-RU" sz="2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7030A0"/>
                          </a:solidFill>
                        </a:rPr>
                        <a:t>Формы организации работы</a:t>
                      </a:r>
                      <a:endParaRPr lang="ru-RU" sz="2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7030A0"/>
                          </a:solidFill>
                        </a:rPr>
                        <a:t>Формируемые умения,</a:t>
                      </a:r>
                      <a:r>
                        <a:rPr lang="ru-RU" sz="2200" baseline="0" dirty="0" smtClean="0">
                          <a:solidFill>
                            <a:srgbClr val="7030A0"/>
                          </a:solidFill>
                        </a:rPr>
                        <a:t> знания, компетенции</a:t>
                      </a:r>
                      <a:endParaRPr lang="ru-RU" sz="2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7030A0"/>
                          </a:solidFill>
                        </a:rPr>
                        <a:t>Время</a:t>
                      </a:r>
                      <a:endParaRPr lang="ru-RU" sz="2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863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691680" y="332656"/>
            <a:ext cx="58028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Подведение итогов </a:t>
            </a:r>
            <a:endParaRPr lang="ru-RU" sz="44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75656" y="1310571"/>
            <a:ext cx="74888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BE1291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Все участники,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отборочного этапа, </a:t>
            </a:r>
            <a:r>
              <a:rPr lang="ru-RU" sz="3200" dirty="0" smtClean="0">
                <a:solidFill>
                  <a:schemeClr val="tx2"/>
                </a:solidFill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не прошедшие на практический этап,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получают свидетельства участника городского конкурса-фестиваля.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По итогам практического этапа педагоги награждаются дипломами департамента образования администрации города Нижнего Новгорода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Demi" pitchFamily="34" charset="0"/>
                <a:ea typeface="Times New Roman" pitchFamily="18" charset="0"/>
                <a:cs typeface="Times New Roman" pitchFamily="18" charset="0"/>
              </a:rPr>
              <a:t> степеней и памятными призами.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Franklin Gothic Dem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763688" y="2636912"/>
            <a:ext cx="58028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80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УДАЧИ!!</a:t>
            </a:r>
            <a:endParaRPr lang="ru-RU" sz="80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33505111"/>
              </p:ext>
            </p:extLst>
          </p:nvPr>
        </p:nvGraphicFramePr>
        <p:xfrm>
          <a:off x="0" y="1643854"/>
          <a:ext cx="9144000" cy="53193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968395"/>
                <a:gridCol w="7175605"/>
              </a:tblGrid>
              <a:tr h="854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BE1291"/>
                          </a:solidFill>
                          <a:effectLst/>
                          <a:latin typeface="Franklin Gothic Demi" pitchFamily="34" charset="0"/>
                        </a:rPr>
                        <a:t>12.11.2018 -27.11.2018 </a:t>
                      </a:r>
                      <a:endParaRPr lang="ru-RU" sz="2400" dirty="0">
                        <a:solidFill>
                          <a:srgbClr val="BE1291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  <a:latin typeface="Franklin Gothic Demi" pitchFamily="34" charset="0"/>
                        </a:rPr>
                        <a:t>Прием заявок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  <a:latin typeface="Franklin Gothic Demi" pitchFamily="34" charset="0"/>
                        </a:rPr>
                        <a:t>1 этап: 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0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BE1291"/>
                          </a:solidFill>
                          <a:effectLst/>
                          <a:latin typeface="Franklin Gothic Demi" pitchFamily="34" charset="0"/>
                        </a:rPr>
                        <a:t>03.12.2018-21.12.2018</a:t>
                      </a:r>
                      <a:endParaRPr lang="ru-RU" sz="2400" dirty="0">
                        <a:solidFill>
                          <a:srgbClr val="BE1291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  <a:latin typeface="Franklin Gothic Demi" pitchFamily="34" charset="0"/>
                        </a:rPr>
                        <a:t>Отборочный этап – экспертиза методических разработок открытых занятий и воспитательных мероприятий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00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  <a:latin typeface="Franklin Gothic Demi" pitchFamily="34" charset="0"/>
                        </a:rPr>
                        <a:t>2 этап: 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BE1291"/>
                          </a:solidFill>
                          <a:effectLst/>
                          <a:latin typeface="Franklin Gothic Demi" pitchFamily="34" charset="0"/>
                        </a:rPr>
                        <a:t>4.02.2019-15.02.2018</a:t>
                      </a:r>
                      <a:endParaRPr lang="ru-RU" sz="2400" dirty="0">
                        <a:solidFill>
                          <a:srgbClr val="BE1291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  <a:latin typeface="Franklin Gothic Demi" pitchFamily="34" charset="0"/>
                        </a:rPr>
                        <a:t>Практический этап: конкурсные открытые занятия и воспитательные мероприятия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  <a:latin typeface="Franklin Gothic Demi" pitchFamily="34" charset="0"/>
                        </a:rPr>
                        <a:t>.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  <a:latin typeface="Franklin Gothic Demi" pitchFamily="34" charset="0"/>
                        </a:rPr>
                        <a:t> 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BE1291"/>
                          </a:solidFill>
                          <a:effectLst/>
                          <a:latin typeface="Franklin Gothic Demi" pitchFamily="34" charset="0"/>
                        </a:rPr>
                        <a:t>Февраль  2019</a:t>
                      </a:r>
                      <a:endParaRPr lang="ru-RU" sz="2400" dirty="0">
                        <a:solidFill>
                          <a:srgbClr val="BE1291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  <a:latin typeface="Franklin Gothic Demi" pitchFamily="34" charset="0"/>
                        </a:rPr>
                        <a:t>Финал смотра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Franklin Gothic Dem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99592" y="188640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ЭТАПЫ   </a:t>
            </a:r>
          </a:p>
          <a:p>
            <a:pPr algn="ctr"/>
            <a:r>
              <a:rPr lang="ru-RU" sz="32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КОНКУРСА - ФЕСТИВАЛЯ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899592" y="18864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Сдать в оргкомитет:</a:t>
            </a:r>
            <a:endParaRPr lang="ru-RU" sz="3600" b="1" dirty="0" smtClean="0">
              <a:solidFill>
                <a:srgbClr val="BE1291"/>
              </a:solidFill>
              <a:latin typeface="Franklin Gothic Demi" pitchFamily="34" charset="0"/>
              <a:ea typeface="Adobe Fangsong Std R" pitchFamily="18" charset="-128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1556792"/>
            <a:ext cx="824440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1.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500" b="1" dirty="0" smtClean="0">
                <a:solidFill>
                  <a:srgbClr val="BE1291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Заявку </a:t>
            </a: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по предлагаемой форме, заверенную печатью и подписью руководителя образовательного учреждения (приложение №1).</a:t>
            </a:r>
          </a:p>
          <a:p>
            <a:pPr>
              <a:spcAft>
                <a:spcPts val="1200"/>
              </a:spcAft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2.   </a:t>
            </a:r>
            <a:r>
              <a:rPr lang="ru-RU" sz="2500" b="1" dirty="0" smtClean="0">
                <a:solidFill>
                  <a:srgbClr val="BE1291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Цветную </a:t>
            </a:r>
            <a:r>
              <a:rPr lang="ru-RU" sz="2500" b="1" dirty="0">
                <a:solidFill>
                  <a:srgbClr val="BE1291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фотографию</a:t>
            </a: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участника 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электронном виде на почту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</a:t>
            </a:r>
            <a:r>
              <a:rPr lang="en-US" sz="25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anntaran77@mail.ru</a:t>
            </a:r>
            <a:endParaRPr lang="ru-RU" sz="25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3</a:t>
            </a:r>
            <a:r>
              <a:rPr lang="ru-RU" sz="2500" b="1" dirty="0" smtClean="0">
                <a:solidFill>
                  <a:srgbClr val="BE1291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.   Методическую разработку </a:t>
            </a: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открытого занятия или воспитательного мероприятия в одном экземпляре, в печатном и электронном виде. </a:t>
            </a:r>
          </a:p>
          <a:p>
            <a:pPr>
              <a:spcAft>
                <a:spcPts val="1200"/>
              </a:spcAft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4.   </a:t>
            </a:r>
            <a:r>
              <a:rPr lang="ru-RU" sz="2500" b="1" dirty="0" smtClean="0">
                <a:solidFill>
                  <a:srgbClr val="BE1291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Копию </a:t>
            </a:r>
            <a:r>
              <a:rPr lang="ru-RU" sz="2500" b="1" dirty="0">
                <a:solidFill>
                  <a:srgbClr val="BE1291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титульного листа </a:t>
            </a: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и информационной карты реализуемой программы (воспитательной или дополнительной образовательной)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3245979" y="0"/>
            <a:ext cx="30333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60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ВАЖНО!</a:t>
            </a:r>
            <a:endParaRPr lang="ru-RU" sz="60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836712"/>
            <a:ext cx="77768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rgbClr val="7030A0"/>
                </a:solidFill>
                <a:latin typeface="Franklin Gothic Demi" pitchFamily="34" charset="0"/>
              </a:rPr>
              <a:t>1. Обратить внимание на  п.</a:t>
            </a:r>
            <a:r>
              <a:rPr lang="en-US" sz="2600" dirty="0" smtClean="0">
                <a:solidFill>
                  <a:srgbClr val="7030A0"/>
                </a:solidFill>
                <a:latin typeface="Franklin Gothic Demi" pitchFamily="34" charset="0"/>
              </a:rPr>
              <a:t>II</a:t>
            </a:r>
            <a:r>
              <a:rPr lang="ru-RU" sz="2600" dirty="0" smtClean="0">
                <a:solidFill>
                  <a:srgbClr val="7030A0"/>
                </a:solidFill>
                <a:latin typeface="Franklin Gothic Demi" pitchFamily="34" charset="0"/>
              </a:rPr>
              <a:t>  заявки: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Franklin Gothic Demi" pitchFamily="34" charset="0"/>
              </a:rPr>
              <a:t>-согласование вопросов подготовки с оргкомитетом!</a:t>
            </a:r>
            <a:endParaRPr lang="ru-RU" sz="2600" dirty="0">
              <a:solidFill>
                <a:srgbClr val="7030A0"/>
              </a:solidFill>
              <a:latin typeface="Franklin Gothic Dem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1979548"/>
            <a:ext cx="788436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lang="ru-RU" sz="2400" dirty="0" smtClean="0">
                <a:solidFill>
                  <a:srgbClr val="0070C0"/>
                </a:solidFill>
                <a:latin typeface="Franklin Gothic Demi" pitchFamily="34" charset="0"/>
              </a:rPr>
              <a:t>Укажите необходимое помещение или иные условия для проведения открытого занятия или мероприятия.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endParaRPr lang="ru-RU" sz="2400" dirty="0" smtClean="0">
              <a:solidFill>
                <a:srgbClr val="0070C0"/>
              </a:solidFill>
              <a:latin typeface="Franklin Gothic Demi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lang="ru-RU" sz="2400" dirty="0" smtClean="0">
                <a:solidFill>
                  <a:srgbClr val="0070C0"/>
                </a:solidFill>
                <a:latin typeface="Franklin Gothic Demi" pitchFamily="34" charset="0"/>
              </a:rPr>
              <a:t>Перечислите желаемое оборудование для проведения открытого занятия или мероприятия (с указанием назначения и количества единиц).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endParaRPr lang="ru-RU" sz="2400" dirty="0" smtClean="0">
              <a:solidFill>
                <a:srgbClr val="0070C0"/>
              </a:solidFill>
              <a:latin typeface="Franklin Gothic Demi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lang="ru-RU" sz="2400" dirty="0" smtClean="0">
                <a:solidFill>
                  <a:srgbClr val="0070C0"/>
                </a:solidFill>
                <a:latin typeface="Franklin Gothic Demi" pitchFamily="34" charset="0"/>
              </a:rPr>
              <a:t>Укажите возраст и количество детей для проведения открытого занятия "Введение в дополнительную общеобразовательную программу" или мероприятия.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3245979" y="0"/>
            <a:ext cx="30333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60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ВАЖНО!</a:t>
            </a:r>
            <a:endParaRPr lang="ru-RU" sz="60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76672"/>
            <a:ext cx="777686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600" dirty="0" smtClean="0">
              <a:solidFill>
                <a:srgbClr val="7030A0"/>
              </a:solidFill>
              <a:latin typeface="Franklin Gothic Demi" pitchFamily="34" charset="0"/>
            </a:endParaRPr>
          </a:p>
          <a:p>
            <a:pPr algn="ctr"/>
            <a:endParaRPr lang="ru-RU" sz="2600" dirty="0" smtClean="0">
              <a:solidFill>
                <a:srgbClr val="7030A0"/>
              </a:solidFill>
              <a:latin typeface="Franklin Gothic Demi" pitchFamily="34" charset="0"/>
            </a:endParaRPr>
          </a:p>
          <a:p>
            <a:pPr algn="ctr"/>
            <a:endParaRPr lang="ru-RU" sz="2600" dirty="0" smtClean="0">
              <a:solidFill>
                <a:srgbClr val="7030A0"/>
              </a:solidFill>
              <a:latin typeface="Franklin Gothic Demi" pitchFamily="34" charset="0"/>
            </a:endParaRPr>
          </a:p>
          <a:p>
            <a:pPr algn="ctr"/>
            <a:r>
              <a:rPr lang="ru-RU" sz="3200" dirty="0" smtClean="0">
                <a:solidFill>
                  <a:srgbClr val="7030A0"/>
                </a:solidFill>
                <a:latin typeface="Franklin Gothic Demi" pitchFamily="34" charset="0"/>
              </a:rPr>
              <a:t>2. </a:t>
            </a:r>
          </a:p>
          <a:p>
            <a:pPr algn="ctr"/>
            <a:r>
              <a:rPr lang="ru-RU" sz="3200" dirty="0" smtClean="0">
                <a:solidFill>
                  <a:srgbClr val="7030A0"/>
                </a:solidFill>
                <a:latin typeface="Franklin Gothic Demi" pitchFamily="34" charset="0"/>
              </a:rPr>
              <a:t>Продублировать заявку  на электронную</a:t>
            </a:r>
          </a:p>
          <a:p>
            <a:pPr algn="ctr"/>
            <a:r>
              <a:rPr lang="ru-RU" sz="3200" dirty="0" smtClean="0">
                <a:solidFill>
                  <a:srgbClr val="7030A0"/>
                </a:solidFill>
                <a:latin typeface="Franklin Gothic Demi" pitchFamily="34" charset="0"/>
              </a:rPr>
              <a:t> почту </a:t>
            </a:r>
          </a:p>
          <a:p>
            <a:pPr algn="ctr"/>
            <a:endParaRPr lang="ru-RU" sz="3200" dirty="0" smtClean="0">
              <a:solidFill>
                <a:srgbClr val="7030A0"/>
              </a:solidFill>
              <a:latin typeface="Franklin Gothic Demi" pitchFamily="34" charset="0"/>
            </a:endParaRPr>
          </a:p>
          <a:p>
            <a:pPr algn="ctr"/>
            <a:r>
              <a:rPr lang="en-US" sz="3200" b="1" u="sng" dirty="0" smtClean="0">
                <a:solidFill>
                  <a:srgbClr val="BE1291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anntaran77@mail.ru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 </a:t>
            </a:r>
            <a:endParaRPr lang="ru-RU" sz="32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  <a:p>
            <a:pPr algn="ctr"/>
            <a:endParaRPr lang="ru-RU" sz="3200" b="1" u="sng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  <a:p>
            <a:pPr algn="ctr"/>
            <a:r>
              <a:rPr lang="ru-RU" sz="3200" dirty="0" smtClean="0">
                <a:solidFill>
                  <a:srgbClr val="7030A0"/>
                </a:solidFill>
                <a:latin typeface="Franklin Gothic Demi" pitchFamily="34" charset="0"/>
              </a:rPr>
              <a:t>в электронном виде (НЕ СКАН!)</a:t>
            </a:r>
            <a:endParaRPr lang="ru-RU" sz="3200" dirty="0">
              <a:solidFill>
                <a:srgbClr val="7030A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3245979" y="0"/>
            <a:ext cx="30333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60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ВАЖНО!</a:t>
            </a:r>
            <a:endParaRPr lang="ru-RU" sz="60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908720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Franklin Gothic Demi" pitchFamily="34" charset="0"/>
              </a:rPr>
              <a:t>3.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Franklin Gothic Demi" pitchFamily="34" charset="0"/>
              </a:rPr>
              <a:t> Цветную фотографию в формате</a:t>
            </a:r>
            <a:r>
              <a:rPr lang="en-US" sz="3600" dirty="0" smtClean="0">
                <a:solidFill>
                  <a:srgbClr val="7030A0"/>
                </a:solidFill>
                <a:latin typeface="Franklin Gothic Demi" pitchFamily="34" charset="0"/>
              </a:rPr>
              <a:t> </a:t>
            </a:r>
            <a:r>
              <a:rPr lang="en-US" sz="3600" dirty="0" smtClean="0">
                <a:solidFill>
                  <a:srgbClr val="BE1291"/>
                </a:solidFill>
                <a:latin typeface="Franklin Gothic Demi" pitchFamily="34" charset="0"/>
              </a:rPr>
              <a:t>JPEG</a:t>
            </a:r>
            <a:r>
              <a:rPr lang="ru-RU" sz="3600" dirty="0" smtClean="0">
                <a:solidFill>
                  <a:srgbClr val="BE1291"/>
                </a:solidFill>
                <a:latin typeface="Franklin Gothic Demi" pitchFamily="34" charset="0"/>
              </a:rPr>
              <a:t>   </a:t>
            </a:r>
            <a:r>
              <a:rPr lang="ru-RU" sz="3600" dirty="0" smtClean="0">
                <a:solidFill>
                  <a:srgbClr val="7030A0"/>
                </a:solidFill>
                <a:latin typeface="Franklin Gothic Demi" pitchFamily="34" charset="0"/>
              </a:rPr>
              <a:t>направить на  электронную почту</a:t>
            </a:r>
          </a:p>
          <a:p>
            <a:pPr algn="ctr"/>
            <a:r>
              <a:rPr lang="ru-RU" sz="3600" dirty="0" smtClean="0">
                <a:solidFill>
                  <a:srgbClr val="BE1291"/>
                </a:solidFill>
                <a:latin typeface="Franklin Gothic Demi" pitchFamily="34" charset="0"/>
              </a:rPr>
              <a:t>ФОТОГРАФИЯ –ПОРТРЕТ!  </a:t>
            </a:r>
            <a:endParaRPr lang="ru-RU" sz="36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pic>
        <p:nvPicPr>
          <p:cNvPr id="14" name="Рисунок 13" descr="2 Болеева Татьяна Владимировн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730790">
            <a:off x="383325" y="4088157"/>
            <a:ext cx="1726497" cy="24421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5" name="Рисунок 14" descr="Конохов Павел Олегович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06026">
            <a:off x="6617108" y="3997691"/>
            <a:ext cx="2048289" cy="25087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6" name="Рисунок 15" descr="Смирнов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3861048"/>
            <a:ext cx="3133600" cy="25649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581710" y="188640"/>
            <a:ext cx="449244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Структура </a:t>
            </a:r>
          </a:p>
          <a:p>
            <a:r>
              <a:rPr lang="ru-RU" altLang="ru-RU" sz="28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методической разработки</a:t>
            </a:r>
            <a:endParaRPr lang="ru-RU" sz="28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1564243"/>
            <a:ext cx="86764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1. </a:t>
            </a:r>
            <a:r>
              <a:rPr lang="ru-RU" sz="24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Введение (пояснительная записка)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2. Методическое обоснование темы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3. Методические рекомендации по проведению занятия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4. План занятия (с целеполаганием, технологической картой) 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5. Подробный конспект занятия / сценарий мероприятия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6. Дидактический материал к занятию (можно не выделять в виде приложений)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7. Список литературы (источников) для учащихся 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138B3"/>
                </a:solidFill>
                <a:latin typeface="Arial" panose="020B0604020202020204" pitchFamily="34" charset="0"/>
                <a:ea typeface="Adobe Fangsong Std R" pitchFamily="18" charset="-128"/>
                <a:cs typeface="Arial" panose="020B0604020202020204" pitchFamily="34" charset="0"/>
              </a:rPr>
              <a:t>8. Список литературы для педагогов.</a:t>
            </a:r>
            <a:endParaRPr lang="ru-RU" sz="2000" b="1" dirty="0">
              <a:solidFill>
                <a:srgbClr val="0138B3"/>
              </a:solidFill>
              <a:latin typeface="Arial" panose="020B0604020202020204" pitchFamily="34" charset="0"/>
              <a:ea typeface="Adobe Fangsong Std R" pitchFamily="18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547664" y="332656"/>
            <a:ext cx="58028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Открытое занятие</a:t>
            </a:r>
          </a:p>
          <a:p>
            <a:pPr algn="ctr"/>
            <a:r>
              <a:rPr lang="ru-RU" altLang="ru-RU" sz="44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 /мероприятие</a:t>
            </a:r>
            <a:endParaRPr lang="ru-RU" sz="44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2132856"/>
            <a:ext cx="8676456" cy="4145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altLang="ru-RU" sz="3600" b="1" dirty="0" smtClean="0">
                <a:solidFill>
                  <a:srgbClr val="0070C0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Организационный этап</a:t>
            </a:r>
          </a:p>
          <a:p>
            <a:pPr lvl="0">
              <a:lnSpc>
                <a:spcPct val="150000"/>
              </a:lnSpc>
            </a:pPr>
            <a:r>
              <a:rPr lang="ru-RU" altLang="ru-RU" sz="3600" b="1" dirty="0" smtClean="0">
                <a:solidFill>
                  <a:srgbClr val="0070C0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Подготовительный	</a:t>
            </a:r>
            <a:endParaRPr lang="ru-RU" altLang="ru-RU" sz="3600" b="1" dirty="0" smtClean="0">
              <a:solidFill>
                <a:srgbClr val="0070C0"/>
              </a:solidFill>
              <a:latin typeface="Franklin Gothic Demi" pitchFamily="34" charset="0"/>
              <a:ea typeface="Adobe Fangsong Std R" pitchFamily="18" charset="-128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altLang="ru-RU" sz="3600" b="1" dirty="0" smtClean="0">
                <a:solidFill>
                  <a:srgbClr val="0070C0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Основной </a:t>
            </a:r>
            <a:r>
              <a:rPr lang="ru-RU" altLang="ru-RU" sz="3600" b="1" dirty="0" smtClean="0">
                <a:solidFill>
                  <a:srgbClr val="0070C0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этап</a:t>
            </a:r>
          </a:p>
          <a:p>
            <a:pPr lvl="0">
              <a:lnSpc>
                <a:spcPct val="150000"/>
              </a:lnSpc>
            </a:pPr>
            <a:r>
              <a:rPr lang="ru-RU" altLang="ru-RU" sz="3600" b="1" dirty="0" smtClean="0">
                <a:solidFill>
                  <a:srgbClr val="0070C0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Контрольный</a:t>
            </a:r>
            <a:endParaRPr lang="ru-RU" altLang="ru-RU" sz="3600" b="1" dirty="0" smtClean="0">
              <a:solidFill>
                <a:srgbClr val="0070C0"/>
              </a:solidFill>
              <a:latin typeface="Franklin Gothic Demi" pitchFamily="34" charset="0"/>
              <a:ea typeface="Adobe Fangsong Std R" pitchFamily="18" charset="-128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altLang="ru-RU" sz="3600" b="1" dirty="0" smtClean="0">
                <a:solidFill>
                  <a:srgbClr val="0070C0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Итоговый </a:t>
            </a:r>
            <a:r>
              <a:rPr lang="ru-RU" altLang="ru-RU" sz="3600" b="1" dirty="0" smtClean="0">
                <a:solidFill>
                  <a:srgbClr val="0070C0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этап/Рефлексивный </a:t>
            </a:r>
            <a:endParaRPr lang="ru-RU" altLang="ru-RU" sz="3600" b="1" dirty="0" smtClean="0">
              <a:solidFill>
                <a:srgbClr val="0070C0"/>
              </a:solidFill>
              <a:latin typeface="Franklin Gothic Demi" pitchFamily="34" charset="0"/>
              <a:ea typeface="Adobe Fangsong Std R" pitchFamily="18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321297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Тематическая консультация городского конкурса-фестиваля открытых занятий   и воспитательных мероприятий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M7F8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6ca4658ceef8b66d8a925f705f8d14ad.jpg"/>
          <p:cNvPicPr>
            <a:picLocks noChangeAspect="1"/>
          </p:cNvPicPr>
          <p:nvPr/>
        </p:nvPicPr>
        <p:blipFill>
          <a:blip r:embed="rId3" cstate="print"/>
          <a:srcRect l="15162" t="-847" r="14000" b="37187"/>
          <a:stretch>
            <a:fillRect/>
          </a:stretch>
        </p:blipFill>
        <p:spPr>
          <a:xfrm>
            <a:off x="7520672" y="1"/>
            <a:ext cx="1371808" cy="1340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547664" y="332656"/>
            <a:ext cx="5802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6000" b="1" dirty="0" smtClean="0">
                <a:solidFill>
                  <a:srgbClr val="BE1291"/>
                </a:solidFill>
                <a:latin typeface="Franklin Gothic Demi" pitchFamily="34" charset="0"/>
                <a:ea typeface="Adobe Fangsong Std R" pitchFamily="18" charset="-128"/>
                <a:cs typeface="Arial" panose="020B0604020202020204" pitchFamily="34" charset="0"/>
              </a:rPr>
              <a:t>КОНСПЕКТ</a:t>
            </a:r>
            <a:endParaRPr lang="ru-RU" sz="6000" dirty="0">
              <a:solidFill>
                <a:srgbClr val="BE1291"/>
              </a:solidFill>
              <a:latin typeface="Franklin Gothic Dem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71600" y="1916832"/>
          <a:ext cx="8172401" cy="475252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79262"/>
                <a:gridCol w="1329050"/>
                <a:gridCol w="2376264"/>
                <a:gridCol w="2987825"/>
              </a:tblGrid>
              <a:tr h="219362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r>
                        <a:rPr lang="ru-RU" sz="28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занятия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 этапа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Основная деятельность педагога</a:t>
                      </a:r>
                    </a:p>
                    <a:p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Прогнозируемая деятельность обучающихся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589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587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Таран</dc:creator>
  <cp:lastModifiedBy>Таран</cp:lastModifiedBy>
  <cp:revision>37</cp:revision>
  <dcterms:created xsi:type="dcterms:W3CDTF">2018-10-30T12:46:24Z</dcterms:created>
  <dcterms:modified xsi:type="dcterms:W3CDTF">2018-11-01T06:45:42Z</dcterms:modified>
</cp:coreProperties>
</file>