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57" r:id="rId6"/>
    <p:sldId id="258" r:id="rId7"/>
    <p:sldId id="259" r:id="rId8"/>
    <p:sldId id="260" r:id="rId9"/>
    <p:sldId id="267" r:id="rId10"/>
    <p:sldId id="268" r:id="rId11"/>
    <p:sldId id="261" r:id="rId12"/>
    <p:sldId id="262" r:id="rId13"/>
    <p:sldId id="264" r:id="rId14"/>
    <p:sldId id="265" r:id="rId15"/>
    <p:sldId id="270" r:id="rId16"/>
    <p:sldId id="271" r:id="rId17"/>
    <p:sldId id="272" r:id="rId18"/>
    <p:sldId id="273" r:id="rId19"/>
    <p:sldId id="276" r:id="rId20"/>
    <p:sldId id="274" r:id="rId21"/>
    <p:sldId id="275" r:id="rId22"/>
    <p:sldId id="26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A9302DB-C712-400D-9A2F-1280860917D9}" type="datetimeFigureOut">
              <a:rPr lang="ru-RU" smtClean="0"/>
              <a:t>29.10.2019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690222-0759-497A-8E58-A262445A3867}"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9302DB-C712-400D-9A2F-1280860917D9}" type="datetimeFigureOut">
              <a:rPr lang="ru-RU" smtClean="0"/>
              <a:t>29.10.2019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690222-0759-497A-8E58-A262445A386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A9302DB-C712-400D-9A2F-1280860917D9}" type="datetimeFigureOut">
              <a:rPr lang="ru-RU" smtClean="0"/>
              <a:t>29.10.2019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690222-0759-497A-8E58-A262445A386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42832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750004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09439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81249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8" name="Footer Placeholder 7"/>
          <p:cNvSpPr>
            <a:spLocks noGrp="1"/>
          </p:cNvSpPr>
          <p:nvPr>
            <p:ph type="ftr" sz="quarter" idx="11"/>
          </p:nvPr>
        </p:nvSpPr>
        <p:spPr/>
        <p:txBody>
          <a:bodyPr/>
          <a:lstStyle/>
          <a:p>
            <a:endParaRPr lang="ru-RU">
              <a:solidFill>
                <a:srgbClr val="073E87"/>
              </a:solidFill>
            </a:endParaRPr>
          </a:p>
        </p:txBody>
      </p:sp>
      <p:sp>
        <p:nvSpPr>
          <p:cNvPr id="9" name="Slide Number Placeholder 8"/>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5055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4" name="Footer Placeholder 3"/>
          <p:cNvSpPr>
            <a:spLocks noGrp="1"/>
          </p:cNvSpPr>
          <p:nvPr>
            <p:ph type="ftr" sz="quarter" idx="11"/>
          </p:nvPr>
        </p:nvSpPr>
        <p:spPr/>
        <p:txBody>
          <a:bodyPr/>
          <a:lstStyle/>
          <a:p>
            <a:endParaRPr lang="ru-RU">
              <a:solidFill>
                <a:srgbClr val="073E87"/>
              </a:solidFill>
            </a:endParaRPr>
          </a:p>
        </p:txBody>
      </p:sp>
      <p:sp>
        <p:nvSpPr>
          <p:cNvPr id="5" name="Slide Number Placeholder 4"/>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253629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3" name="Footer Placeholder 2"/>
          <p:cNvSpPr>
            <a:spLocks noGrp="1"/>
          </p:cNvSpPr>
          <p:nvPr>
            <p:ph type="ftr" sz="quarter" idx="11"/>
          </p:nvPr>
        </p:nvSpPr>
        <p:spPr/>
        <p:txBody>
          <a:bodyPr/>
          <a:lstStyle/>
          <a:p>
            <a:endParaRPr lang="ru-RU">
              <a:solidFill>
                <a:srgbClr val="073E87"/>
              </a:solidFill>
            </a:endParaRPr>
          </a:p>
        </p:txBody>
      </p:sp>
      <p:sp>
        <p:nvSpPr>
          <p:cNvPr id="4" name="Slide Number Placeholder 3"/>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917911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74722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9302DB-C712-400D-9A2F-1280860917D9}" type="datetimeFigureOut">
              <a:rPr lang="ru-RU" smtClean="0"/>
              <a:t>29.10.2019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690222-0759-497A-8E58-A262445A386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339182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63621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58630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2506892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796729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541579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686151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8" name="Footer Placeholder 7"/>
          <p:cNvSpPr>
            <a:spLocks noGrp="1"/>
          </p:cNvSpPr>
          <p:nvPr>
            <p:ph type="ftr" sz="quarter" idx="11"/>
          </p:nvPr>
        </p:nvSpPr>
        <p:spPr/>
        <p:txBody>
          <a:bodyPr/>
          <a:lstStyle/>
          <a:p>
            <a:endParaRPr lang="ru-RU">
              <a:solidFill>
                <a:srgbClr val="073E87"/>
              </a:solidFill>
            </a:endParaRPr>
          </a:p>
        </p:txBody>
      </p:sp>
      <p:sp>
        <p:nvSpPr>
          <p:cNvPr id="9" name="Slide Number Placeholder 8"/>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360034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4" name="Footer Placeholder 3"/>
          <p:cNvSpPr>
            <a:spLocks noGrp="1"/>
          </p:cNvSpPr>
          <p:nvPr>
            <p:ph type="ftr" sz="quarter" idx="11"/>
          </p:nvPr>
        </p:nvSpPr>
        <p:spPr/>
        <p:txBody>
          <a:bodyPr/>
          <a:lstStyle/>
          <a:p>
            <a:endParaRPr lang="ru-RU">
              <a:solidFill>
                <a:srgbClr val="073E87"/>
              </a:solidFill>
            </a:endParaRPr>
          </a:p>
        </p:txBody>
      </p:sp>
      <p:sp>
        <p:nvSpPr>
          <p:cNvPr id="5" name="Slide Number Placeholder 4"/>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858769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3" name="Footer Placeholder 2"/>
          <p:cNvSpPr>
            <a:spLocks noGrp="1"/>
          </p:cNvSpPr>
          <p:nvPr>
            <p:ph type="ftr" sz="quarter" idx="11"/>
          </p:nvPr>
        </p:nvSpPr>
        <p:spPr/>
        <p:txBody>
          <a:bodyPr/>
          <a:lstStyle/>
          <a:p>
            <a:endParaRPr lang="ru-RU">
              <a:solidFill>
                <a:srgbClr val="073E87"/>
              </a:solidFill>
            </a:endParaRPr>
          </a:p>
        </p:txBody>
      </p:sp>
      <p:sp>
        <p:nvSpPr>
          <p:cNvPr id="4" name="Slide Number Placeholder 3"/>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81766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9302DB-C712-400D-9A2F-1280860917D9}" type="datetimeFigureOut">
              <a:rPr lang="ru-RU" smtClean="0"/>
              <a:t>29.10.2019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690222-0759-497A-8E58-A262445A386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740475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2594972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897405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468145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855526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565763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469459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631396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8" name="Footer Placeholder 7"/>
          <p:cNvSpPr>
            <a:spLocks noGrp="1"/>
          </p:cNvSpPr>
          <p:nvPr>
            <p:ph type="ftr" sz="quarter" idx="11"/>
          </p:nvPr>
        </p:nvSpPr>
        <p:spPr/>
        <p:txBody>
          <a:bodyPr/>
          <a:lstStyle/>
          <a:p>
            <a:endParaRPr lang="ru-RU">
              <a:solidFill>
                <a:srgbClr val="073E87"/>
              </a:solidFill>
            </a:endParaRPr>
          </a:p>
        </p:txBody>
      </p:sp>
      <p:sp>
        <p:nvSpPr>
          <p:cNvPr id="9" name="Slide Number Placeholder 8"/>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1478580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4" name="Footer Placeholder 3"/>
          <p:cNvSpPr>
            <a:spLocks noGrp="1"/>
          </p:cNvSpPr>
          <p:nvPr>
            <p:ph type="ftr" sz="quarter" idx="11"/>
          </p:nvPr>
        </p:nvSpPr>
        <p:spPr/>
        <p:txBody>
          <a:bodyPr/>
          <a:lstStyle/>
          <a:p>
            <a:endParaRPr lang="ru-RU">
              <a:solidFill>
                <a:srgbClr val="073E87"/>
              </a:solidFill>
            </a:endParaRPr>
          </a:p>
        </p:txBody>
      </p:sp>
      <p:sp>
        <p:nvSpPr>
          <p:cNvPr id="5" name="Slide Number Placeholder 4"/>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94326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A9302DB-C712-400D-9A2F-1280860917D9}" type="datetimeFigureOut">
              <a:rPr lang="ru-RU" smtClean="0"/>
              <a:t>29.10.2019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690222-0759-497A-8E58-A262445A3867}"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3" name="Footer Placeholder 2"/>
          <p:cNvSpPr>
            <a:spLocks noGrp="1"/>
          </p:cNvSpPr>
          <p:nvPr>
            <p:ph type="ftr" sz="quarter" idx="11"/>
          </p:nvPr>
        </p:nvSpPr>
        <p:spPr/>
        <p:txBody>
          <a:bodyPr/>
          <a:lstStyle/>
          <a:p>
            <a:endParaRPr lang="ru-RU">
              <a:solidFill>
                <a:srgbClr val="073E87"/>
              </a:solidFill>
            </a:endParaRPr>
          </a:p>
        </p:txBody>
      </p:sp>
      <p:sp>
        <p:nvSpPr>
          <p:cNvPr id="4" name="Slide Number Placeholder 3"/>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863894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369842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6" name="Footer Placeholder 5"/>
          <p:cNvSpPr>
            <a:spLocks noGrp="1"/>
          </p:cNvSpPr>
          <p:nvPr>
            <p:ph type="ftr" sz="quarter" idx="11"/>
          </p:nvPr>
        </p:nvSpPr>
        <p:spPr/>
        <p:txBody>
          <a:bodyPr/>
          <a:lstStyle/>
          <a:p>
            <a:endParaRPr lang="ru-RU">
              <a:solidFill>
                <a:srgbClr val="073E87"/>
              </a:solidFill>
            </a:endParaRPr>
          </a:p>
        </p:txBody>
      </p:sp>
      <p:sp>
        <p:nvSpPr>
          <p:cNvPr id="7" name="Slide Number Placeholder 6"/>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560496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spTree>
    <p:extLst>
      <p:ext uri="{BB962C8B-B14F-4D97-AF65-F5344CB8AC3E}">
        <p14:creationId xmlns:p14="http://schemas.microsoft.com/office/powerpoint/2010/main" val="3825240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11"/>
          </p:nvPr>
        </p:nvSpPr>
        <p:spPr/>
        <p:txBody>
          <a:bodyPr/>
          <a:lstStyle/>
          <a:p>
            <a:endParaRPr lang="ru-RU">
              <a:solidFill>
                <a:srgbClr val="073E87"/>
              </a:solidFill>
            </a:endParaRPr>
          </a:p>
        </p:txBody>
      </p:sp>
      <p:sp>
        <p:nvSpPr>
          <p:cNvPr id="6" name="Slide Number Placeholder 5"/>
          <p:cNvSpPr>
            <a:spLocks noGrp="1"/>
          </p:cNvSpPr>
          <p:nvPr>
            <p:ph type="sldNum" sz="quarter" idx="12"/>
          </p:nvPr>
        </p:nvSpPr>
        <p:spPr/>
        <p:txBody>
          <a:bodyPr/>
          <a:lstStyle/>
          <a:p>
            <a:fld id="{8670882F-66C0-442C-90F5-812A4C1AA717}" type="slidenum">
              <a:rPr lang="ru-RU" smtClean="0">
                <a:solidFill>
                  <a:srgbClr val="073E87"/>
                </a:solidFill>
              </a: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80278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A9302DB-C712-400D-9A2F-1280860917D9}" type="datetimeFigureOut">
              <a:rPr lang="ru-RU" smtClean="0"/>
              <a:t>29.10.2019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C690222-0759-497A-8E58-A262445A3867}"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A9302DB-C712-400D-9A2F-1280860917D9}" type="datetimeFigureOut">
              <a:rPr lang="ru-RU" smtClean="0"/>
              <a:t>29.10.2019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C690222-0759-497A-8E58-A262445A386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302DB-C712-400D-9A2F-1280860917D9}" type="datetimeFigureOut">
              <a:rPr lang="ru-RU" smtClean="0"/>
              <a:t>29.10.2019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C690222-0759-497A-8E58-A262445A386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9302DB-C712-400D-9A2F-1280860917D9}" type="datetimeFigureOut">
              <a:rPr lang="ru-RU" smtClean="0"/>
              <a:t>29.10.2019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690222-0759-497A-8E58-A262445A3867}"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A9302DB-C712-400D-9A2F-1280860917D9}" type="datetimeFigureOut">
              <a:rPr lang="ru-RU" smtClean="0"/>
              <a:t>29.10.2019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690222-0759-497A-8E58-A262445A3867}"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A9302DB-C712-400D-9A2F-1280860917D9}" type="datetimeFigureOut">
              <a:rPr lang="ru-RU" smtClean="0"/>
              <a:t>29.10.2019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C690222-0759-497A-8E58-A262445A386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670882F-66C0-442C-90F5-812A4C1AA717}" type="slidenum">
              <a:rPr lang="ru-RU" smtClean="0">
                <a:solidFill>
                  <a:srgbClr val="073E87"/>
                </a:solidFill>
              </a: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6852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670882F-66C0-442C-90F5-812A4C1AA717}" type="slidenum">
              <a:rPr lang="ru-RU" smtClean="0">
                <a:solidFill>
                  <a:srgbClr val="073E87"/>
                </a:solidFill>
              </a: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8718729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740032-17EF-404C-9F81-AA544B716D25}" type="datetimeFigureOut">
              <a:rPr lang="ru-RU" smtClean="0">
                <a:solidFill>
                  <a:srgbClr val="073E87"/>
                </a:solidFill>
              </a:rPr>
              <a:pPr/>
              <a:t>29.10.2019</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670882F-66C0-442C-90F5-812A4C1AA717}" type="slidenum">
              <a:rPr lang="ru-RU" smtClean="0">
                <a:solidFill>
                  <a:srgbClr val="073E87"/>
                </a:solidFill>
              </a: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2010104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2060848"/>
            <a:ext cx="7920880" cy="4449880"/>
          </a:xfrm>
        </p:spPr>
        <p:txBody>
          <a:bodyPr>
            <a:normAutofit fontScale="92500"/>
          </a:bodyPr>
          <a:lstStyle/>
          <a:p>
            <a:r>
              <a:rPr lang="ru-RU" sz="3200" dirty="0">
                <a:solidFill>
                  <a:srgbClr val="C00000"/>
                </a:solidFill>
              </a:rPr>
              <a:t>Д. Б. </a:t>
            </a:r>
            <a:r>
              <a:rPr lang="ru-RU" sz="3200" dirty="0" err="1">
                <a:solidFill>
                  <a:srgbClr val="C00000"/>
                </a:solidFill>
              </a:rPr>
              <a:t>Эльконин</a:t>
            </a:r>
            <a:r>
              <a:rPr lang="ru-RU" sz="3200" dirty="0">
                <a:solidFill>
                  <a:srgbClr val="C00000"/>
                </a:solidFill>
              </a:rPr>
              <a:t>: игра является организуемой взрослым формой подготовки ребенка к будущей жизни в чело­веческом обществе.</a:t>
            </a:r>
          </a:p>
          <a:p>
            <a:r>
              <a:rPr lang="ru-RU" sz="3200" dirty="0" smtClean="0">
                <a:solidFill>
                  <a:srgbClr val="C00000"/>
                </a:solidFill>
              </a:rPr>
              <a:t>Игра-это </a:t>
            </a:r>
            <a:r>
              <a:rPr lang="ru-RU" sz="3200" dirty="0">
                <a:solidFill>
                  <a:srgbClr val="C00000"/>
                </a:solidFill>
              </a:rPr>
              <a:t>не просто развлечение, это творческий, вдохновенный труд ребенка, это его жизнь. В процессе игры ребенок не только познает окружающий мир, но и себя самого, свое место в этом мире </a:t>
            </a:r>
          </a:p>
          <a:p>
            <a:endParaRPr lang="ru-RU" dirty="0"/>
          </a:p>
        </p:txBody>
      </p:sp>
      <p:sp>
        <p:nvSpPr>
          <p:cNvPr id="2" name="Заголовок 1"/>
          <p:cNvSpPr>
            <a:spLocks noGrp="1"/>
          </p:cNvSpPr>
          <p:nvPr>
            <p:ph type="ctrTitle"/>
          </p:nvPr>
        </p:nvSpPr>
        <p:spPr>
          <a:xfrm>
            <a:off x="611560" y="332656"/>
            <a:ext cx="7848872" cy="2016224"/>
          </a:xfrm>
        </p:spPr>
        <p:txBody>
          <a:bodyPr/>
          <a:lstStyle/>
          <a:p>
            <a:pPr marL="182880" indent="0" algn="ctr">
              <a:buNone/>
            </a:pPr>
            <a:r>
              <a:rPr lang="ru-RU" sz="8800" dirty="0" smtClean="0">
                <a:solidFill>
                  <a:srgbClr val="002060"/>
                </a:solidFill>
                <a:latin typeface="Calibri" panose="020F0502020204030204" pitchFamily="34" charset="0"/>
              </a:rPr>
              <a:t>ИГРОТЕХНИКА</a:t>
            </a:r>
            <a:endParaRPr lang="ru-RU" sz="88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35943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200" dirty="0">
                <a:solidFill>
                  <a:srgbClr val="C00000"/>
                </a:solidFill>
              </a:rPr>
              <a:t>Городской интеллектуальный конкурс «Мой Нижний </a:t>
            </a:r>
            <a:r>
              <a:rPr lang="ru-RU" sz="3200" dirty="0" smtClean="0">
                <a:solidFill>
                  <a:srgbClr val="C00000"/>
                </a:solidFill>
              </a:rPr>
              <a:t>Новгород</a:t>
            </a:r>
            <a:r>
              <a:rPr lang="ru-RU" sz="3200" dirty="0" smtClean="0">
                <a:solidFill>
                  <a:srgbClr val="C00000"/>
                </a:solidFill>
                <a:latin typeface="Times New Roman" panose="02020603050405020304" pitchFamily="18" charset="0"/>
                <a:cs typeface="Times New Roman" panose="02020603050405020304" pitchFamily="18" charset="0"/>
              </a:rPr>
              <a:t>»</a:t>
            </a:r>
            <a:endParaRPr lang="ru-RU" dirty="0">
              <a:solidFill>
                <a:srgbClr val="C00000"/>
              </a:solidFill>
            </a:endParaRPr>
          </a:p>
        </p:txBody>
      </p:sp>
      <p:pic>
        <p:nvPicPr>
          <p:cNvPr id="2050" name="Picture 2" descr="C:\Users\user2\Desktop\Фото и видео с флешки Панов Никита\32_10.12.16_Мой_Нижний_Новгород_видео-фото\фото\DSC_0006-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67"/>
          <a:stretch/>
        </p:blipFill>
        <p:spPr bwMode="auto">
          <a:xfrm>
            <a:off x="251686" y="1484784"/>
            <a:ext cx="3821019" cy="28248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2\Desktop\Фото и видео с флешки Панов Никита\32_10.12.16_Мой_Нижний_Новгород_видео-фото\фото\DSC_0022-7.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484784"/>
            <a:ext cx="4139617" cy="27522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2\Desktop\Фото и видео с флешки Панов Никита\32_10.12.16_Мой_Нижний_Новгород_видео-фото\фото\DSC_017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46" y="4186359"/>
            <a:ext cx="3818999" cy="254599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2\Desktop\Фото и видео с флешки Панов Никита\32_10.12.16_Мой_Нижний_Новгород_видео-фото\фото\DSC_02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4194043"/>
            <a:ext cx="3995936" cy="266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29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1434488"/>
          </a:xfrm>
        </p:spPr>
        <p:txBody>
          <a:bodyPr>
            <a:normAutofit/>
          </a:bodyPr>
          <a:lstStyle/>
          <a:p>
            <a:r>
              <a:rPr lang="ru-RU" sz="3200" dirty="0" smtClean="0">
                <a:solidFill>
                  <a:srgbClr val="C00000"/>
                </a:solidFill>
                <a:latin typeface="Times New Roman" panose="02020603050405020304" pitchFamily="18" charset="0"/>
                <a:cs typeface="Times New Roman" panose="02020603050405020304" pitchFamily="18" charset="0"/>
              </a:rPr>
              <a:t>Городской конкурс знатоков отечественной истории и краеведения «Ты – нижегородец»</a:t>
            </a:r>
            <a:endParaRPr lang="ru-RU" sz="3200" dirty="0">
              <a:solidFill>
                <a:srgbClr val="C00000"/>
              </a:solidFill>
              <a:latin typeface="Times New Roman" panose="02020603050405020304" pitchFamily="18" charset="0"/>
              <a:cs typeface="Times New Roman" panose="02020603050405020304" pitchFamily="18" charset="0"/>
            </a:endParaRPr>
          </a:p>
        </p:txBody>
      </p:sp>
      <p:pic>
        <p:nvPicPr>
          <p:cNvPr id="1026" name="Picture 2" descr="D:\защита\архив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111"/>
          <a:stretch/>
        </p:blipFill>
        <p:spPr bwMode="auto">
          <a:xfrm>
            <a:off x="185788" y="4432424"/>
            <a:ext cx="4499992" cy="24255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защита\архив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28801"/>
            <a:ext cx="4427984" cy="29506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защита\архив5.JPG"/>
          <p:cNvPicPr>
            <a:picLocks noChangeAspect="1" noChangeArrowheads="1"/>
          </p:cNvPicPr>
          <p:nvPr/>
        </p:nvPicPr>
        <p:blipFill rotWithShape="1">
          <a:blip r:embed="rId4">
            <a:extLst>
              <a:ext uri="{28A0092B-C50C-407E-A947-70E740481C1C}">
                <a14:useLocalDpi xmlns:a14="http://schemas.microsoft.com/office/drawing/2010/main" val="0"/>
              </a:ext>
            </a:extLst>
          </a:blip>
          <a:srcRect t="8681"/>
          <a:stretch/>
        </p:blipFill>
        <p:spPr bwMode="auto">
          <a:xfrm>
            <a:off x="4685780" y="1688257"/>
            <a:ext cx="3774652" cy="517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45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420888"/>
            <a:ext cx="8640959" cy="4248472"/>
          </a:xfrm>
        </p:spPr>
        <p:txBody>
          <a:bodyPr/>
          <a:lstStyle/>
          <a:p>
            <a:pPr marL="0" indent="0">
              <a:buNone/>
            </a:pPr>
            <a:r>
              <a:rPr lang="ru-RU" b="1" dirty="0" smtClean="0"/>
              <a:t>Создание атмосферы:</a:t>
            </a:r>
          </a:p>
          <a:p>
            <a:pPr>
              <a:buFont typeface="Wingdings" pitchFamily="2" charset="2"/>
              <a:buChar char="v"/>
            </a:pPr>
            <a:r>
              <a:rPr lang="ru-RU" dirty="0" smtClean="0"/>
              <a:t>Официанты</a:t>
            </a:r>
          </a:p>
          <a:p>
            <a:pPr>
              <a:buFont typeface="Wingdings" pitchFamily="2" charset="2"/>
              <a:buChar char="v"/>
            </a:pPr>
            <a:r>
              <a:rPr lang="ru-RU" dirty="0"/>
              <a:t>Классическая музыка</a:t>
            </a:r>
          </a:p>
          <a:p>
            <a:pPr>
              <a:buFont typeface="Wingdings" pitchFamily="2" charset="2"/>
              <a:buChar char="v"/>
            </a:pPr>
            <a:r>
              <a:rPr lang="ru-RU" dirty="0"/>
              <a:t>Столик с книгами</a:t>
            </a:r>
          </a:p>
          <a:p>
            <a:pPr>
              <a:buFont typeface="Wingdings" pitchFamily="2" charset="2"/>
              <a:buChar char="v"/>
            </a:pPr>
            <a:r>
              <a:rPr lang="ru-RU" dirty="0" smtClean="0"/>
              <a:t>Литературное меню – авторы вместо блюд</a:t>
            </a:r>
          </a:p>
          <a:p>
            <a:pPr>
              <a:buFont typeface="Wingdings" pitchFamily="2" charset="2"/>
              <a:buChar char="v"/>
            </a:pPr>
            <a:r>
              <a:rPr lang="ru-RU" dirty="0" smtClean="0"/>
              <a:t>Светильники на столах, сделанная своими руками</a:t>
            </a:r>
          </a:p>
          <a:p>
            <a:pPr>
              <a:buFont typeface="Wingdings" pitchFamily="2" charset="2"/>
              <a:buChar char="v"/>
            </a:pPr>
            <a:r>
              <a:rPr lang="ru-RU" dirty="0" smtClean="0"/>
              <a:t>Выступление поэтессы</a:t>
            </a:r>
          </a:p>
          <a:p>
            <a:pPr>
              <a:buFont typeface="Wingdings" pitchFamily="2" charset="2"/>
              <a:buChar char="v"/>
            </a:pPr>
            <a:r>
              <a:rPr lang="ru-RU" dirty="0" smtClean="0"/>
              <a:t>Выступление </a:t>
            </a:r>
            <a:r>
              <a:rPr lang="ru-RU" dirty="0"/>
              <a:t>т</a:t>
            </a:r>
            <a:r>
              <a:rPr lang="ru-RU" dirty="0" smtClean="0"/>
              <a:t>еатральной студии</a:t>
            </a:r>
          </a:p>
          <a:p>
            <a:pPr>
              <a:buFont typeface="Wingdings" pitchFamily="2" charset="2"/>
              <a:buChar char="v"/>
            </a:pPr>
            <a:r>
              <a:rPr lang="ru-RU" dirty="0" smtClean="0"/>
              <a:t>Выступление инструментального ансамбля</a:t>
            </a:r>
          </a:p>
          <a:p>
            <a:pPr>
              <a:buFont typeface="Wingdings" pitchFamily="2" charset="2"/>
              <a:buChar char="v"/>
            </a:pPr>
            <a:endParaRPr lang="ru-RU" dirty="0" smtClean="0"/>
          </a:p>
          <a:p>
            <a:pPr>
              <a:buFont typeface="Wingdings" pitchFamily="2" charset="2"/>
              <a:buChar char="v"/>
            </a:pPr>
            <a:endParaRPr lang="ru-RU" dirty="0"/>
          </a:p>
        </p:txBody>
      </p:sp>
      <p:sp>
        <p:nvSpPr>
          <p:cNvPr id="3" name="Заголовок 2"/>
          <p:cNvSpPr>
            <a:spLocks noGrp="1"/>
          </p:cNvSpPr>
          <p:nvPr>
            <p:ph type="title"/>
          </p:nvPr>
        </p:nvSpPr>
        <p:spPr>
          <a:xfrm>
            <a:off x="457200" y="338328"/>
            <a:ext cx="8229600" cy="1938544"/>
          </a:xfrm>
        </p:spPr>
        <p:txBody>
          <a:bodyPr/>
          <a:lstStyle/>
          <a:p>
            <a:r>
              <a:rPr lang="ru-RU" dirty="0" smtClean="0">
                <a:solidFill>
                  <a:srgbClr val="C00000"/>
                </a:solidFill>
              </a:rPr>
              <a:t>Литературное кафе </a:t>
            </a:r>
            <a:br>
              <a:rPr lang="ru-RU" dirty="0" smtClean="0">
                <a:solidFill>
                  <a:srgbClr val="C00000"/>
                </a:solidFill>
              </a:rPr>
            </a:br>
            <a:r>
              <a:rPr lang="ru-RU" sz="3600" i="1" dirty="0" smtClean="0">
                <a:solidFill>
                  <a:srgbClr val="C00000"/>
                </a:solidFill>
              </a:rPr>
              <a:t>интеллектуально-познавательная </a:t>
            </a:r>
            <a:br>
              <a:rPr lang="ru-RU" sz="3600" i="1" dirty="0" smtClean="0">
                <a:solidFill>
                  <a:srgbClr val="C00000"/>
                </a:solidFill>
              </a:rPr>
            </a:br>
            <a:r>
              <a:rPr lang="ru-RU" sz="3600" i="1" dirty="0" smtClean="0">
                <a:solidFill>
                  <a:srgbClr val="C00000"/>
                </a:solidFill>
              </a:rPr>
              <a:t>командная игра</a:t>
            </a:r>
            <a:endParaRPr lang="ru-RU" sz="3600" i="1" dirty="0">
              <a:solidFill>
                <a:srgbClr val="C00000"/>
              </a:solidFill>
            </a:endParaRPr>
          </a:p>
        </p:txBody>
      </p:sp>
    </p:spTree>
    <p:extLst>
      <p:ext uri="{BB962C8B-B14F-4D97-AF65-F5344CB8AC3E}">
        <p14:creationId xmlns:p14="http://schemas.microsoft.com/office/powerpoint/2010/main" val="69581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640959" cy="5112568"/>
          </a:xfrm>
        </p:spPr>
        <p:txBody>
          <a:bodyPr/>
          <a:lstStyle/>
          <a:p>
            <a:r>
              <a:rPr lang="ru-RU" b="1" dirty="0" smtClean="0"/>
              <a:t>Ход игры:</a:t>
            </a:r>
          </a:p>
          <a:p>
            <a:r>
              <a:rPr lang="ru-RU" dirty="0" smtClean="0"/>
              <a:t>Регистрация и жеребьёвка по номерам столов</a:t>
            </a:r>
          </a:p>
          <a:p>
            <a:r>
              <a:rPr lang="ru-RU" dirty="0"/>
              <a:t>Презентация по </a:t>
            </a:r>
            <a:r>
              <a:rPr lang="ru-RU" dirty="0" smtClean="0"/>
              <a:t>Мельникову-Печерскому</a:t>
            </a:r>
          </a:p>
          <a:p>
            <a:r>
              <a:rPr lang="ru-RU" dirty="0" smtClean="0"/>
              <a:t>Блиц-опрос по его творчеству</a:t>
            </a:r>
          </a:p>
          <a:p>
            <a:r>
              <a:rPr lang="ru-RU" dirty="0" smtClean="0"/>
              <a:t>Выбор автора – получаем отрывок для постановки</a:t>
            </a:r>
          </a:p>
          <a:p>
            <a:r>
              <a:rPr lang="ru-RU" dirty="0" smtClean="0"/>
              <a:t>Инсценировка текста или художественное чтение</a:t>
            </a:r>
          </a:p>
          <a:p>
            <a:r>
              <a:rPr lang="ru-RU" dirty="0" smtClean="0"/>
              <a:t>Викторина о русских писателях (шуточная)</a:t>
            </a:r>
          </a:p>
          <a:p>
            <a:r>
              <a:rPr lang="ru-RU" dirty="0" smtClean="0"/>
              <a:t>Свободный микрофон – чтение стихов</a:t>
            </a:r>
          </a:p>
          <a:p>
            <a:r>
              <a:rPr lang="ru-RU" dirty="0" smtClean="0"/>
              <a:t>Выступление поэтессы Марии Кулаковой</a:t>
            </a:r>
          </a:p>
          <a:p>
            <a:r>
              <a:rPr lang="ru-RU" dirty="0" smtClean="0"/>
              <a:t>Подведение итогов – вручение дипломов</a:t>
            </a:r>
          </a:p>
          <a:p>
            <a:endParaRPr lang="ru-RU" dirty="0" smtClean="0"/>
          </a:p>
          <a:p>
            <a:endParaRPr lang="ru-RU" dirty="0" smtClean="0"/>
          </a:p>
          <a:p>
            <a:endParaRPr lang="ru-RU" dirty="0" smtClean="0"/>
          </a:p>
          <a:p>
            <a:pPr>
              <a:buFont typeface="Wingdings" pitchFamily="2" charset="2"/>
              <a:buChar char="v"/>
            </a:pPr>
            <a:endParaRPr lang="ru-RU" dirty="0" smtClean="0"/>
          </a:p>
          <a:p>
            <a:pPr>
              <a:buFont typeface="Wingdings" pitchFamily="2" charset="2"/>
              <a:buChar char="v"/>
            </a:pPr>
            <a:endParaRPr lang="ru-RU" dirty="0"/>
          </a:p>
        </p:txBody>
      </p:sp>
      <p:sp>
        <p:nvSpPr>
          <p:cNvPr id="3" name="Заголовок 2"/>
          <p:cNvSpPr>
            <a:spLocks noGrp="1"/>
          </p:cNvSpPr>
          <p:nvPr>
            <p:ph type="title"/>
          </p:nvPr>
        </p:nvSpPr>
        <p:spPr/>
        <p:txBody>
          <a:bodyPr/>
          <a:lstStyle/>
          <a:p>
            <a:r>
              <a:rPr lang="ru-RU" dirty="0" smtClean="0">
                <a:solidFill>
                  <a:srgbClr val="C00000"/>
                </a:solidFill>
              </a:rPr>
              <a:t>Литературное кафе</a:t>
            </a:r>
            <a:endParaRPr lang="ru-RU" dirty="0">
              <a:solidFill>
                <a:srgbClr val="C00000"/>
              </a:solidFill>
            </a:endParaRPr>
          </a:p>
        </p:txBody>
      </p:sp>
    </p:spTree>
    <p:extLst>
      <p:ext uri="{BB962C8B-B14F-4D97-AF65-F5344CB8AC3E}">
        <p14:creationId xmlns:p14="http://schemas.microsoft.com/office/powerpoint/2010/main" val="84612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640959" cy="5112568"/>
          </a:xfrm>
        </p:spPr>
        <p:txBody>
          <a:bodyPr/>
          <a:lstStyle/>
          <a:p>
            <a:endParaRPr lang="ru-RU" dirty="0" smtClean="0"/>
          </a:p>
          <a:p>
            <a:endParaRPr lang="ru-RU" dirty="0" smtClean="0"/>
          </a:p>
          <a:p>
            <a:endParaRPr lang="ru-RU" dirty="0" smtClean="0"/>
          </a:p>
          <a:p>
            <a:pPr>
              <a:buFont typeface="Wingdings" pitchFamily="2" charset="2"/>
              <a:buChar char="v"/>
            </a:pPr>
            <a:endParaRPr lang="ru-RU" dirty="0" smtClean="0"/>
          </a:p>
          <a:p>
            <a:pPr>
              <a:buFont typeface="Wingdings" pitchFamily="2" charset="2"/>
              <a:buChar char="v"/>
            </a:pPr>
            <a:endParaRPr lang="ru-RU" dirty="0"/>
          </a:p>
        </p:txBody>
      </p:sp>
      <p:sp>
        <p:nvSpPr>
          <p:cNvPr id="3" name="Заголовок 2"/>
          <p:cNvSpPr>
            <a:spLocks noGrp="1"/>
          </p:cNvSpPr>
          <p:nvPr>
            <p:ph type="title"/>
          </p:nvPr>
        </p:nvSpPr>
        <p:spPr>
          <a:xfrm>
            <a:off x="457200" y="260648"/>
            <a:ext cx="8229600" cy="936104"/>
          </a:xfrm>
        </p:spPr>
        <p:txBody>
          <a:bodyPr/>
          <a:lstStyle/>
          <a:p>
            <a:r>
              <a:rPr lang="ru-RU" dirty="0" smtClean="0">
                <a:solidFill>
                  <a:srgbClr val="C00000"/>
                </a:solidFill>
              </a:rPr>
              <a:t>Литературное кафе</a:t>
            </a:r>
            <a:endParaRPr lang="ru-RU" dirty="0">
              <a:solidFill>
                <a:srgbClr val="C0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7" y="2060848"/>
            <a:ext cx="2980050" cy="412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Объект 3"/>
          <p:cNvGraphicFramePr>
            <a:graphicFrameLocks noChangeAspect="1"/>
          </p:cNvGraphicFramePr>
          <p:nvPr>
            <p:extLst>
              <p:ext uri="{D42A27DB-BD31-4B8C-83A1-F6EECF244321}">
                <p14:modId xmlns:p14="http://schemas.microsoft.com/office/powerpoint/2010/main" val="2854824562"/>
              </p:ext>
            </p:extLst>
          </p:nvPr>
        </p:nvGraphicFramePr>
        <p:xfrm>
          <a:off x="6114890" y="2130315"/>
          <a:ext cx="2995156" cy="4243137"/>
        </p:xfrm>
        <a:graphic>
          <a:graphicData uri="http://schemas.openxmlformats.org/presentationml/2006/ole">
            <mc:AlternateContent xmlns:mc="http://schemas.openxmlformats.org/markup-compatibility/2006">
              <mc:Choice xmlns:v="urn:schemas-microsoft-com:vml" Requires="v">
                <p:oleObj spid="_x0000_s1033" name="Acrobat Document" r:id="rId4" imgW="4000324" imgH="5667294" progId="AcroExch.Document.DC">
                  <p:embed/>
                </p:oleObj>
              </mc:Choice>
              <mc:Fallback>
                <p:oleObj name="Acrobat Document" r:id="rId4" imgW="4000324" imgH="5667294" progId="AcroExch.Document.DC">
                  <p:embed/>
                  <p:pic>
                    <p:nvPicPr>
                      <p:cNvPr id="0" name=""/>
                      <p:cNvPicPr/>
                      <p:nvPr/>
                    </p:nvPicPr>
                    <p:blipFill>
                      <a:blip r:embed="rId5"/>
                      <a:stretch>
                        <a:fillRect/>
                      </a:stretch>
                    </p:blipFill>
                    <p:spPr>
                      <a:xfrm>
                        <a:off x="6114890" y="2130315"/>
                        <a:ext cx="2995156" cy="4243137"/>
                      </a:xfrm>
                      <a:prstGeom prst="rect">
                        <a:avLst/>
                      </a:prstGeom>
                    </p:spPr>
                  </p:pic>
                </p:oleObj>
              </mc:Fallback>
            </mc:AlternateContent>
          </a:graphicData>
        </a:graphic>
      </p:graphicFrame>
      <p:pic>
        <p:nvPicPr>
          <p:cNvPr id="1030" name="Picture 6" descr="https://ddt-chkalov.ru/system/files/%D0%BA%D0%B0%D1%84%D0%B54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9217" y="1904987"/>
            <a:ext cx="3129196" cy="469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28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640959" cy="5112568"/>
          </a:xfrm>
        </p:spPr>
        <p:txBody>
          <a:bodyPr/>
          <a:lstStyle/>
          <a:p>
            <a:endParaRPr lang="ru-RU" dirty="0" smtClean="0"/>
          </a:p>
          <a:p>
            <a:endParaRPr lang="ru-RU" dirty="0" smtClean="0"/>
          </a:p>
          <a:p>
            <a:endParaRPr lang="ru-RU" dirty="0" smtClean="0"/>
          </a:p>
          <a:p>
            <a:pPr>
              <a:buFont typeface="Wingdings" pitchFamily="2" charset="2"/>
              <a:buChar char="v"/>
            </a:pPr>
            <a:endParaRPr lang="ru-RU" dirty="0" smtClean="0"/>
          </a:p>
          <a:p>
            <a:pPr>
              <a:buFont typeface="Wingdings" pitchFamily="2" charset="2"/>
              <a:buChar char="v"/>
            </a:pPr>
            <a:endParaRPr lang="ru-RU" dirty="0"/>
          </a:p>
        </p:txBody>
      </p:sp>
      <p:sp>
        <p:nvSpPr>
          <p:cNvPr id="3" name="Заголовок 2"/>
          <p:cNvSpPr>
            <a:spLocks noGrp="1"/>
          </p:cNvSpPr>
          <p:nvPr>
            <p:ph type="title"/>
          </p:nvPr>
        </p:nvSpPr>
        <p:spPr>
          <a:xfrm>
            <a:off x="457200" y="260648"/>
            <a:ext cx="8229600" cy="936104"/>
          </a:xfrm>
        </p:spPr>
        <p:txBody>
          <a:bodyPr/>
          <a:lstStyle/>
          <a:p>
            <a:r>
              <a:rPr lang="ru-RU" dirty="0" smtClean="0">
                <a:solidFill>
                  <a:srgbClr val="C00000"/>
                </a:solidFill>
              </a:rPr>
              <a:t>Литературное кафе</a:t>
            </a:r>
            <a:endParaRPr lang="ru-RU" dirty="0">
              <a:solidFill>
                <a:srgbClr val="C00000"/>
              </a:solidFill>
            </a:endParaRPr>
          </a:p>
        </p:txBody>
      </p:sp>
      <p:pic>
        <p:nvPicPr>
          <p:cNvPr id="2054" name="Picture 6" descr="https://ddt-chkalov.ru/system/files/%D0%BA%D0%B0%D1%84%D0%B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016663"/>
            <a:ext cx="3888432" cy="5832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8" name="Picture 10" descr="https://ddt-chkalov.ru/system/files/%D0%BA%D0%B0%D1%84%D0%B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16663"/>
            <a:ext cx="4923656" cy="32811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dt-chkalov.ru/system/files/%D0%BA%D0%B0%D1%84%D0%B5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586223"/>
            <a:ext cx="4896544" cy="326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14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124744"/>
            <a:ext cx="9036495" cy="5616623"/>
          </a:xfrm>
        </p:spPr>
        <p:txBody>
          <a:bodyPr>
            <a:noAutofit/>
          </a:bodyPr>
          <a:lstStyle/>
          <a:p>
            <a:pPr marL="0" indent="0">
              <a:buNone/>
            </a:pPr>
            <a:r>
              <a:rPr lang="ru-RU" dirty="0" err="1" smtClean="0"/>
              <a:t>Квизы</a:t>
            </a:r>
            <a:r>
              <a:rPr lang="ru-RU" dirty="0" smtClean="0"/>
              <a:t> </a:t>
            </a:r>
            <a:r>
              <a:rPr lang="ru-RU" dirty="0"/>
              <a:t>по формату достаточно сильно отличаются от </a:t>
            </a:r>
            <a:r>
              <a:rPr lang="ru-RU" dirty="0" err="1" smtClean="0"/>
              <a:t>квестов</a:t>
            </a:r>
            <a:r>
              <a:rPr lang="ru-RU" dirty="0"/>
              <a:t> </a:t>
            </a:r>
            <a:r>
              <a:rPr lang="ru-RU" dirty="0" smtClean="0"/>
              <a:t>- </a:t>
            </a:r>
            <a:r>
              <a:rPr lang="ru-RU" dirty="0"/>
              <a:t>подобный вид интеллектуального отдыха довольно быстро набирает </a:t>
            </a:r>
            <a:r>
              <a:rPr lang="ru-RU" dirty="0" smtClean="0"/>
              <a:t>популярность. Само </a:t>
            </a:r>
            <a:r>
              <a:rPr lang="ru-RU" dirty="0"/>
              <a:t>слово «</a:t>
            </a:r>
            <a:r>
              <a:rPr lang="ru-RU" dirty="0" err="1"/>
              <a:t>квиз</a:t>
            </a:r>
            <a:r>
              <a:rPr lang="ru-RU" dirty="0"/>
              <a:t>» (</a:t>
            </a:r>
            <a:r>
              <a:rPr lang="ru-RU" dirty="0" err="1"/>
              <a:t>quiz</a:t>
            </a:r>
            <a:r>
              <a:rPr lang="ru-RU" dirty="0"/>
              <a:t>) пришло к нам из английского языка, а в русском языке аналогом является понятие «викторина». Несколько команд, в составе которых от четырех до десяти человек, собираются в определенном месте </a:t>
            </a:r>
            <a:r>
              <a:rPr lang="ru-RU" dirty="0" smtClean="0"/>
              <a:t>и </a:t>
            </a:r>
            <a:r>
              <a:rPr lang="ru-RU" dirty="0"/>
              <a:t>отвечают на различные вопросы, соревнуясь между собой. </a:t>
            </a:r>
          </a:p>
          <a:p>
            <a:pPr marL="0" indent="0">
              <a:buNone/>
            </a:pPr>
            <a:r>
              <a:rPr lang="ru-RU" dirty="0" err="1" smtClean="0"/>
              <a:t>Квизы</a:t>
            </a:r>
            <a:r>
              <a:rPr lang="ru-RU" dirty="0" smtClean="0"/>
              <a:t> </a:t>
            </a:r>
            <a:r>
              <a:rPr lang="ru-RU" dirty="0"/>
              <a:t>отличаются друг от друга - это может быть как игра, рассчитанная на общую эрудицию, так и викторина на определенную тематику ( кино, музыка, спорт и так далее). Нередко такие мероприятия проходят в формате телеигры "Что? Где? Когда?". </a:t>
            </a:r>
            <a:r>
              <a:rPr lang="ru-RU" dirty="0" smtClean="0"/>
              <a:t>Организаторы </a:t>
            </a:r>
            <a:r>
              <a:rPr lang="ru-RU" dirty="0"/>
              <a:t>подобных викторин стараются максимально разнообразить </a:t>
            </a:r>
            <a:r>
              <a:rPr lang="ru-RU" dirty="0" smtClean="0"/>
              <a:t>содержание: </a:t>
            </a:r>
            <a:r>
              <a:rPr lang="ru-RU" dirty="0"/>
              <a:t>они не забывают про юмор, снимают видео-вопросы, добавляют музыкальное </a:t>
            </a:r>
            <a:r>
              <a:rPr lang="ru-RU" dirty="0" smtClean="0"/>
              <a:t>сопровождение. </a:t>
            </a:r>
            <a:endParaRPr lang="ru-RU" dirty="0"/>
          </a:p>
        </p:txBody>
      </p:sp>
      <p:sp>
        <p:nvSpPr>
          <p:cNvPr id="3" name="Заголовок 2"/>
          <p:cNvSpPr>
            <a:spLocks noGrp="1"/>
          </p:cNvSpPr>
          <p:nvPr>
            <p:ph type="title"/>
          </p:nvPr>
        </p:nvSpPr>
        <p:spPr>
          <a:xfrm>
            <a:off x="457200" y="188640"/>
            <a:ext cx="8229600" cy="936104"/>
          </a:xfrm>
        </p:spPr>
        <p:txBody>
          <a:bodyPr/>
          <a:lstStyle/>
          <a:p>
            <a:r>
              <a:rPr lang="ru-RU" dirty="0" smtClean="0">
                <a:solidFill>
                  <a:srgbClr val="C00000"/>
                </a:solidFill>
              </a:rPr>
              <a:t>КВИЗ</a:t>
            </a:r>
            <a:endParaRPr lang="ru-RU" dirty="0">
              <a:solidFill>
                <a:srgbClr val="C00000"/>
              </a:solidFill>
            </a:endParaRPr>
          </a:p>
        </p:txBody>
      </p:sp>
    </p:spTree>
    <p:extLst>
      <p:ext uri="{BB962C8B-B14F-4D97-AF65-F5344CB8AC3E}">
        <p14:creationId xmlns:p14="http://schemas.microsoft.com/office/powerpoint/2010/main" val="197132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916832"/>
            <a:ext cx="8712967" cy="4752527"/>
          </a:xfrm>
        </p:spPr>
        <p:txBody>
          <a:bodyPr>
            <a:normAutofit fontScale="55000" lnSpcReduction="20000"/>
          </a:bodyPr>
          <a:lstStyle/>
          <a:p>
            <a:pPr marL="0" indent="0">
              <a:buNone/>
            </a:pPr>
            <a:r>
              <a:rPr lang="ru-RU" sz="4400" dirty="0"/>
              <a:t>Участниками игры стали  команды от пяти районов города количеством от 5 до 8 человек. Все ребята являются учащимися театральных кружков и студий.</a:t>
            </a:r>
          </a:p>
          <a:p>
            <a:pPr marL="0" indent="0">
              <a:buNone/>
            </a:pPr>
            <a:r>
              <a:rPr lang="ru-RU" sz="4400" dirty="0" smtClean="0"/>
              <a:t>Игра </a:t>
            </a:r>
            <a:r>
              <a:rPr lang="ru-RU" sz="4400" dirty="0"/>
              <a:t>делилась на 3 раунда, в каждом из которых от 7 до 10 вопросов, которые охватывали всю театральную сферу. Команды дружно решали, как закончить фразу или  какие люди, не выходя на сцену, делают постановку успешной. Все задания были приправлены хорошей долей юмора!  Ответы  записывались командами на бланке в течение 1 минуты (60 секунд). За каждый правильный ответ команда получала по одному баллу,  а победители определились по набранному количеству очков</a:t>
            </a:r>
            <a:r>
              <a:rPr lang="ru-RU" sz="4400" dirty="0" smtClean="0"/>
              <a:t>.</a:t>
            </a:r>
          </a:p>
          <a:p>
            <a:pPr marL="0" indent="0">
              <a:buNone/>
            </a:pPr>
            <a:r>
              <a:rPr lang="ru-RU" sz="4400" dirty="0" smtClean="0"/>
              <a:t>Формы: презентация, видео-отрывки, фрагменты музыкальных произведений, отрывки из текстов.</a:t>
            </a:r>
            <a:endParaRPr lang="ru-RU" sz="4400" dirty="0"/>
          </a:p>
          <a:p>
            <a:pPr marL="0" indent="0">
              <a:buNone/>
            </a:pPr>
            <a:endParaRPr lang="ru-RU" dirty="0"/>
          </a:p>
          <a:p>
            <a:pPr marL="0" indent="0">
              <a:buNone/>
            </a:pPr>
            <a:r>
              <a:rPr lang="ru-RU" dirty="0"/>
              <a:t> </a:t>
            </a:r>
          </a:p>
          <a:p>
            <a:pPr marL="0" indent="0">
              <a:buNone/>
            </a:pPr>
            <a:endParaRPr lang="ru-RU" dirty="0"/>
          </a:p>
        </p:txBody>
      </p:sp>
      <p:sp>
        <p:nvSpPr>
          <p:cNvPr id="3" name="Заголовок 2"/>
          <p:cNvSpPr>
            <a:spLocks noGrp="1"/>
          </p:cNvSpPr>
          <p:nvPr>
            <p:ph type="title"/>
          </p:nvPr>
        </p:nvSpPr>
        <p:spPr/>
        <p:txBody>
          <a:bodyPr>
            <a:normAutofit fontScale="90000"/>
          </a:bodyPr>
          <a:lstStyle/>
          <a:p>
            <a:r>
              <a:rPr lang="ru-RU" dirty="0">
                <a:solidFill>
                  <a:srgbClr val="C00000"/>
                </a:solidFill>
              </a:rPr>
              <a:t>Городской театральный </a:t>
            </a:r>
            <a:r>
              <a:rPr lang="ru-RU" dirty="0" err="1">
                <a:solidFill>
                  <a:srgbClr val="C00000"/>
                </a:solidFill>
              </a:rPr>
              <a:t>квиз</a:t>
            </a:r>
            <a:r>
              <a:rPr lang="ru-RU" dirty="0">
                <a:solidFill>
                  <a:srgbClr val="C00000"/>
                </a:solidFill>
              </a:rPr>
              <a:t> "Что наша жизнь? ... Театр!"</a:t>
            </a:r>
          </a:p>
        </p:txBody>
      </p:sp>
    </p:spTree>
    <p:extLst>
      <p:ext uri="{BB962C8B-B14F-4D97-AF65-F5344CB8AC3E}">
        <p14:creationId xmlns:p14="http://schemas.microsoft.com/office/powerpoint/2010/main" val="407029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solidFill>
                  <a:srgbClr val="C00000"/>
                </a:solidFill>
              </a:rPr>
              <a:t>Городской театральный </a:t>
            </a:r>
            <a:r>
              <a:rPr lang="ru-RU" dirty="0" err="1">
                <a:solidFill>
                  <a:srgbClr val="C00000"/>
                </a:solidFill>
              </a:rPr>
              <a:t>квиз</a:t>
            </a:r>
            <a:r>
              <a:rPr lang="ru-RU" dirty="0">
                <a:solidFill>
                  <a:srgbClr val="C00000"/>
                </a:solidFill>
              </a:rPr>
              <a:t> "Что наша жизнь? ... Театр!"</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63" y="2276873"/>
            <a:ext cx="6108171"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466" y="4221088"/>
            <a:ext cx="2636912"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466" y="1584176"/>
            <a:ext cx="2636912"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868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6600" dirty="0" smtClean="0">
                <a:solidFill>
                  <a:srgbClr val="FF0000"/>
                </a:solidFill>
              </a:rPr>
              <a:t>СПАСИБО ЗА РАБОТУ! </a:t>
            </a:r>
            <a:endParaRPr lang="ru-RU" sz="6600"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920880" cy="5279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08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568952" cy="1080120"/>
          </a:xfrm>
        </p:spPr>
        <p:txBody>
          <a:bodyPr/>
          <a:lstStyle/>
          <a:p>
            <a:pPr marL="0" indent="0" algn="l">
              <a:buNone/>
            </a:pPr>
            <a:r>
              <a:rPr lang="ru-RU" sz="4800" dirty="0">
                <a:solidFill>
                  <a:srgbClr val="002060"/>
                </a:solidFill>
              </a:rPr>
              <a:t>Игры классифицируются: </a:t>
            </a:r>
            <a:r>
              <a:rPr lang="ru-RU" sz="4800" dirty="0"/>
              <a:t/>
            </a:r>
            <a:br>
              <a:rPr lang="ru-RU" sz="4800" dirty="0"/>
            </a:br>
            <a:endParaRPr lang="ru-RU" sz="4800" dirty="0"/>
          </a:p>
        </p:txBody>
      </p:sp>
      <p:sp>
        <p:nvSpPr>
          <p:cNvPr id="3" name="Объект 2"/>
          <p:cNvSpPr>
            <a:spLocks noGrp="1"/>
          </p:cNvSpPr>
          <p:nvPr>
            <p:ph sz="quarter" idx="13"/>
          </p:nvPr>
        </p:nvSpPr>
        <p:spPr>
          <a:xfrm>
            <a:off x="395536" y="1556792"/>
            <a:ext cx="8064896" cy="4626848"/>
          </a:xfrm>
        </p:spPr>
        <p:txBody>
          <a:bodyPr>
            <a:normAutofit/>
          </a:bodyPr>
          <a:lstStyle/>
          <a:p>
            <a:r>
              <a:rPr lang="ru-RU" sz="4000" dirty="0" smtClean="0">
                <a:solidFill>
                  <a:srgbClr val="C00000"/>
                </a:solidFill>
              </a:rPr>
              <a:t>Познавательные</a:t>
            </a:r>
            <a:r>
              <a:rPr lang="ru-RU" sz="4000" dirty="0">
                <a:solidFill>
                  <a:srgbClr val="C00000"/>
                </a:solidFill>
              </a:rPr>
              <a:t>;</a:t>
            </a:r>
          </a:p>
          <a:p>
            <a:r>
              <a:rPr lang="ru-RU" sz="4000" dirty="0">
                <a:solidFill>
                  <a:srgbClr val="C00000"/>
                </a:solidFill>
              </a:rPr>
              <a:t>Развлекательные;</a:t>
            </a:r>
          </a:p>
          <a:p>
            <a:r>
              <a:rPr lang="ru-RU" sz="4000" dirty="0">
                <a:solidFill>
                  <a:srgbClr val="C00000"/>
                </a:solidFill>
              </a:rPr>
              <a:t>Коммуникативные;</a:t>
            </a:r>
          </a:p>
          <a:p>
            <a:r>
              <a:rPr lang="ru-RU" sz="4000" dirty="0">
                <a:solidFill>
                  <a:srgbClr val="C00000"/>
                </a:solidFill>
              </a:rPr>
              <a:t>Релаксационные.</a:t>
            </a:r>
          </a:p>
          <a:p>
            <a:pPr marL="45720" indent="0">
              <a:buNone/>
            </a:pPr>
            <a:endParaRPr lang="ru-RU" sz="4000" dirty="0">
              <a:solidFill>
                <a:srgbClr val="C00000"/>
              </a:solidFill>
            </a:endParaRPr>
          </a:p>
        </p:txBody>
      </p:sp>
    </p:spTree>
    <p:extLst>
      <p:ext uri="{BB962C8B-B14F-4D97-AF65-F5344CB8AC3E}">
        <p14:creationId xmlns:p14="http://schemas.microsoft.com/office/powerpoint/2010/main" val="243090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116632"/>
            <a:ext cx="8064896" cy="6552728"/>
          </a:xfrm>
        </p:spPr>
        <p:txBody>
          <a:bodyPr>
            <a:normAutofit lnSpcReduction="10000"/>
          </a:bodyPr>
          <a:lstStyle/>
          <a:p>
            <a:pPr marL="45720" indent="0">
              <a:buNone/>
            </a:pPr>
            <a:r>
              <a:rPr lang="ru-RU" sz="4000" dirty="0" smtClean="0">
                <a:solidFill>
                  <a:srgbClr val="002060"/>
                </a:solidFill>
              </a:rPr>
              <a:t>Виды игр: </a:t>
            </a:r>
          </a:p>
          <a:p>
            <a:r>
              <a:rPr lang="ru-RU" sz="3200" dirty="0" smtClean="0">
                <a:solidFill>
                  <a:srgbClr val="C00000"/>
                </a:solidFill>
              </a:rPr>
              <a:t>фольклорные</a:t>
            </a:r>
            <a:r>
              <a:rPr lang="ru-RU" sz="3200" dirty="0">
                <a:solidFill>
                  <a:srgbClr val="C00000"/>
                </a:solidFill>
              </a:rPr>
              <a:t>, </a:t>
            </a:r>
            <a:endParaRPr lang="ru-RU" sz="3200" dirty="0" smtClean="0">
              <a:solidFill>
                <a:srgbClr val="C00000"/>
              </a:solidFill>
            </a:endParaRPr>
          </a:p>
          <a:p>
            <a:r>
              <a:rPr lang="ru-RU" sz="3200" dirty="0" smtClean="0">
                <a:solidFill>
                  <a:srgbClr val="C00000"/>
                </a:solidFill>
              </a:rPr>
              <a:t>деловые</a:t>
            </a:r>
            <a:r>
              <a:rPr lang="ru-RU" sz="3200" dirty="0">
                <a:solidFill>
                  <a:srgbClr val="C00000"/>
                </a:solidFill>
              </a:rPr>
              <a:t>, </a:t>
            </a:r>
            <a:endParaRPr lang="ru-RU" sz="3200" dirty="0" smtClean="0">
              <a:solidFill>
                <a:srgbClr val="C00000"/>
              </a:solidFill>
            </a:endParaRPr>
          </a:p>
          <a:p>
            <a:r>
              <a:rPr lang="ru-RU" sz="3200" dirty="0" smtClean="0">
                <a:solidFill>
                  <a:srgbClr val="C00000"/>
                </a:solidFill>
              </a:rPr>
              <a:t>интеллектуальные</a:t>
            </a:r>
            <a:r>
              <a:rPr lang="ru-RU" sz="3200" dirty="0">
                <a:solidFill>
                  <a:srgbClr val="C00000"/>
                </a:solidFill>
              </a:rPr>
              <a:t>, </a:t>
            </a:r>
            <a:endParaRPr lang="ru-RU" sz="3200" dirty="0" smtClean="0">
              <a:solidFill>
                <a:srgbClr val="C00000"/>
              </a:solidFill>
            </a:endParaRPr>
          </a:p>
          <a:p>
            <a:r>
              <a:rPr lang="ru-RU" sz="3200" dirty="0" smtClean="0">
                <a:solidFill>
                  <a:srgbClr val="C00000"/>
                </a:solidFill>
              </a:rPr>
              <a:t>спортивные</a:t>
            </a:r>
            <a:r>
              <a:rPr lang="ru-RU" sz="3200" dirty="0">
                <a:solidFill>
                  <a:srgbClr val="C00000"/>
                </a:solidFill>
              </a:rPr>
              <a:t>, </a:t>
            </a:r>
            <a:endParaRPr lang="ru-RU" sz="3200" dirty="0" smtClean="0">
              <a:solidFill>
                <a:srgbClr val="C00000"/>
              </a:solidFill>
            </a:endParaRPr>
          </a:p>
          <a:p>
            <a:r>
              <a:rPr lang="ru-RU" sz="3200" dirty="0">
                <a:solidFill>
                  <a:srgbClr val="C00000"/>
                </a:solidFill>
              </a:rPr>
              <a:t>э</a:t>
            </a:r>
            <a:r>
              <a:rPr lang="ru-RU" sz="3200" dirty="0" smtClean="0">
                <a:solidFill>
                  <a:srgbClr val="C00000"/>
                </a:solidFill>
              </a:rPr>
              <a:t>страдные и цирковые</a:t>
            </a:r>
            <a:r>
              <a:rPr lang="ru-RU" sz="3200" dirty="0">
                <a:solidFill>
                  <a:srgbClr val="C00000"/>
                </a:solidFill>
              </a:rPr>
              <a:t>, </a:t>
            </a:r>
            <a:endParaRPr lang="ru-RU" sz="3200" dirty="0" smtClean="0">
              <a:solidFill>
                <a:srgbClr val="C00000"/>
              </a:solidFill>
            </a:endParaRPr>
          </a:p>
          <a:p>
            <a:r>
              <a:rPr lang="ru-RU" sz="3200" dirty="0">
                <a:solidFill>
                  <a:srgbClr val="C00000"/>
                </a:solidFill>
              </a:rPr>
              <a:t>м</a:t>
            </a:r>
            <a:r>
              <a:rPr lang="ru-RU" sz="3200" dirty="0" smtClean="0">
                <a:solidFill>
                  <a:srgbClr val="C00000"/>
                </a:solidFill>
              </a:rPr>
              <a:t>узыкальные и </a:t>
            </a:r>
            <a:r>
              <a:rPr lang="ru-RU" sz="3200" dirty="0">
                <a:solidFill>
                  <a:srgbClr val="C00000"/>
                </a:solidFill>
              </a:rPr>
              <a:t>театрализованные, </a:t>
            </a:r>
            <a:endParaRPr lang="ru-RU" sz="3200" dirty="0" smtClean="0">
              <a:solidFill>
                <a:srgbClr val="C00000"/>
              </a:solidFill>
            </a:endParaRPr>
          </a:p>
          <a:p>
            <a:r>
              <a:rPr lang="ru-RU" sz="3200" dirty="0" smtClean="0">
                <a:solidFill>
                  <a:srgbClr val="C00000"/>
                </a:solidFill>
              </a:rPr>
              <a:t>сюжетно-ролевые</a:t>
            </a:r>
            <a:r>
              <a:rPr lang="ru-RU" sz="3200" dirty="0">
                <a:solidFill>
                  <a:srgbClr val="C00000"/>
                </a:solidFill>
              </a:rPr>
              <a:t>, </a:t>
            </a:r>
            <a:endParaRPr lang="ru-RU" sz="3200" dirty="0" smtClean="0">
              <a:solidFill>
                <a:srgbClr val="C00000"/>
              </a:solidFill>
            </a:endParaRPr>
          </a:p>
          <a:p>
            <a:r>
              <a:rPr lang="ru-RU" sz="3200" dirty="0" smtClean="0">
                <a:solidFill>
                  <a:srgbClr val="C00000"/>
                </a:solidFill>
              </a:rPr>
              <a:t>экологические</a:t>
            </a:r>
            <a:r>
              <a:rPr lang="ru-RU" sz="3200" dirty="0">
                <a:solidFill>
                  <a:srgbClr val="C00000"/>
                </a:solidFill>
              </a:rPr>
              <a:t>, </a:t>
            </a:r>
            <a:endParaRPr lang="ru-RU" sz="3200" dirty="0" smtClean="0">
              <a:solidFill>
                <a:srgbClr val="C00000"/>
              </a:solidFill>
            </a:endParaRPr>
          </a:p>
          <a:p>
            <a:r>
              <a:rPr lang="ru-RU" sz="3200" dirty="0" smtClean="0">
                <a:solidFill>
                  <a:srgbClr val="C00000"/>
                </a:solidFill>
              </a:rPr>
              <a:t>исторические</a:t>
            </a:r>
            <a:r>
              <a:rPr lang="ru-RU" sz="3200" dirty="0">
                <a:solidFill>
                  <a:srgbClr val="C00000"/>
                </a:solidFill>
              </a:rPr>
              <a:t>, </a:t>
            </a:r>
            <a:endParaRPr lang="ru-RU" sz="3200" dirty="0" smtClean="0">
              <a:solidFill>
                <a:srgbClr val="C00000"/>
              </a:solidFill>
            </a:endParaRPr>
          </a:p>
          <a:p>
            <a:r>
              <a:rPr lang="ru-RU" sz="3200" dirty="0" smtClean="0">
                <a:solidFill>
                  <a:srgbClr val="C00000"/>
                </a:solidFill>
              </a:rPr>
              <a:t>литературные</a:t>
            </a:r>
            <a:r>
              <a:rPr lang="ru-RU" dirty="0"/>
              <a:t>.</a:t>
            </a:r>
          </a:p>
        </p:txBody>
      </p:sp>
    </p:spTree>
    <p:extLst>
      <p:ext uri="{BB962C8B-B14F-4D97-AF65-F5344CB8AC3E}">
        <p14:creationId xmlns:p14="http://schemas.microsoft.com/office/powerpoint/2010/main" val="16664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188640"/>
            <a:ext cx="8352928" cy="6552728"/>
          </a:xfrm>
        </p:spPr>
        <p:txBody>
          <a:bodyPr>
            <a:normAutofit fontScale="92500" lnSpcReduction="10000"/>
          </a:bodyPr>
          <a:lstStyle/>
          <a:p>
            <a:pPr marL="45720" indent="0">
              <a:buNone/>
            </a:pPr>
            <a:r>
              <a:rPr lang="ru-RU" sz="4300" dirty="0" smtClean="0">
                <a:solidFill>
                  <a:srgbClr val="002060"/>
                </a:solidFill>
              </a:rPr>
              <a:t>Подготовка игры:</a:t>
            </a:r>
          </a:p>
          <a:p>
            <a:pPr marL="45720" indent="0">
              <a:buNone/>
            </a:pPr>
            <a:r>
              <a:rPr lang="ru-RU" sz="3200" dirty="0" smtClean="0">
                <a:solidFill>
                  <a:srgbClr val="C00000"/>
                </a:solidFill>
              </a:rPr>
              <a:t>1.Определить цель игры (результат).</a:t>
            </a:r>
          </a:p>
          <a:p>
            <a:pPr marL="45720" indent="0">
              <a:buNone/>
            </a:pPr>
            <a:r>
              <a:rPr lang="ru-RU" sz="3200" dirty="0" smtClean="0">
                <a:solidFill>
                  <a:srgbClr val="C00000"/>
                </a:solidFill>
              </a:rPr>
              <a:t>2.Отобрать игры, которые по своему содержанию соответствуют поставленной цели.</a:t>
            </a:r>
          </a:p>
          <a:p>
            <a:pPr marL="45720" indent="0">
              <a:buNone/>
            </a:pPr>
            <a:r>
              <a:rPr lang="ru-RU" sz="3200" dirty="0" smtClean="0">
                <a:solidFill>
                  <a:srgbClr val="C00000"/>
                </a:solidFill>
              </a:rPr>
              <a:t>3.Продумать критерии оценки результативности и правила.</a:t>
            </a:r>
          </a:p>
          <a:p>
            <a:pPr marL="45720" indent="0">
              <a:buNone/>
            </a:pPr>
            <a:r>
              <a:rPr lang="ru-RU" sz="3200" dirty="0" smtClean="0">
                <a:solidFill>
                  <a:srgbClr val="C00000"/>
                </a:solidFill>
              </a:rPr>
              <a:t>4.Подобрать авторитетное жюри.</a:t>
            </a:r>
          </a:p>
          <a:p>
            <a:pPr marL="45720" indent="0">
              <a:buNone/>
            </a:pPr>
            <a:r>
              <a:rPr lang="ru-RU" sz="3200" dirty="0" smtClean="0">
                <a:solidFill>
                  <a:srgbClr val="C00000"/>
                </a:solidFill>
              </a:rPr>
              <a:t>5.Подготовить призы (продумать поощрение).</a:t>
            </a:r>
          </a:p>
          <a:p>
            <a:pPr marL="45720" indent="0">
              <a:buNone/>
            </a:pPr>
            <a:r>
              <a:rPr lang="ru-RU" sz="3200" dirty="0" smtClean="0">
                <a:solidFill>
                  <a:srgbClr val="C00000"/>
                </a:solidFill>
              </a:rPr>
              <a:t>6.Выбрать </a:t>
            </a:r>
            <a:r>
              <a:rPr lang="ru-RU" sz="3200" dirty="0">
                <a:solidFill>
                  <a:srgbClr val="C00000"/>
                </a:solidFill>
              </a:rPr>
              <a:t>способ вовлечения в игру всех в группе</a:t>
            </a:r>
            <a:r>
              <a:rPr lang="ru-RU" sz="3200" dirty="0" smtClean="0">
                <a:solidFill>
                  <a:srgbClr val="C00000"/>
                </a:solidFill>
              </a:rPr>
              <a:t>.</a:t>
            </a:r>
          </a:p>
          <a:p>
            <a:pPr marL="45720" indent="0">
              <a:buNone/>
            </a:pPr>
            <a:r>
              <a:rPr lang="ru-RU" sz="3200" dirty="0" smtClean="0">
                <a:solidFill>
                  <a:srgbClr val="C00000"/>
                </a:solidFill>
              </a:rPr>
              <a:t>7.Опредлить временные рамки игры.</a:t>
            </a:r>
          </a:p>
          <a:p>
            <a:pPr marL="502920" indent="-457200">
              <a:buFont typeface="+mj-lt"/>
              <a:buAutoNum type="arabicPeriod"/>
            </a:pPr>
            <a:endParaRPr lang="ru-RU" dirty="0"/>
          </a:p>
        </p:txBody>
      </p:sp>
    </p:spTree>
    <p:extLst>
      <p:ext uri="{BB962C8B-B14F-4D97-AF65-F5344CB8AC3E}">
        <p14:creationId xmlns:p14="http://schemas.microsoft.com/office/powerpoint/2010/main" val="310234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23528" y="332656"/>
            <a:ext cx="8568952" cy="6264696"/>
          </a:xfrm>
        </p:spPr>
        <p:txBody>
          <a:bodyPr>
            <a:noAutofit/>
          </a:bodyPr>
          <a:lstStyle/>
          <a:p>
            <a:pPr marL="45720" indent="0">
              <a:buNone/>
            </a:pPr>
            <a:r>
              <a:rPr lang="ru-RU" sz="2800" dirty="0" smtClean="0">
                <a:solidFill>
                  <a:srgbClr val="FF0000"/>
                </a:solidFill>
              </a:rPr>
              <a:t>Важен творческий подход: любую игру можно трансформировать в соответствии с целью. </a:t>
            </a:r>
          </a:p>
          <a:p>
            <a:r>
              <a:rPr lang="ru-RU" sz="2800" dirty="0">
                <a:solidFill>
                  <a:srgbClr val="0070C0"/>
                </a:solidFill>
              </a:rPr>
              <a:t>Игры – знакомства помогают </a:t>
            </a:r>
            <a:r>
              <a:rPr lang="ru-RU" sz="2800" dirty="0" smtClean="0">
                <a:solidFill>
                  <a:srgbClr val="0070C0"/>
                </a:solidFill>
              </a:rPr>
              <a:t>быстрому </a:t>
            </a:r>
            <a:r>
              <a:rPr lang="ru-RU" sz="2800" dirty="0">
                <a:solidFill>
                  <a:srgbClr val="0070C0"/>
                </a:solidFill>
              </a:rPr>
              <a:t>формированию </a:t>
            </a:r>
            <a:r>
              <a:rPr lang="ru-RU" sz="2800" dirty="0" smtClean="0">
                <a:solidFill>
                  <a:srgbClr val="0070C0"/>
                </a:solidFill>
              </a:rPr>
              <a:t>коллектива и легко </a:t>
            </a:r>
            <a:r>
              <a:rPr lang="ru-RU" sz="2800" dirty="0">
                <a:solidFill>
                  <a:srgbClr val="C00000"/>
                </a:solidFill>
              </a:rPr>
              <a:t>переделываются</a:t>
            </a:r>
            <a:r>
              <a:rPr lang="ru-RU" sz="2800" dirty="0" smtClean="0">
                <a:solidFill>
                  <a:srgbClr val="0070C0"/>
                </a:solidFill>
              </a:rPr>
              <a:t>.</a:t>
            </a:r>
          </a:p>
          <a:p>
            <a:r>
              <a:rPr lang="ru-RU" sz="2800" dirty="0" smtClean="0">
                <a:solidFill>
                  <a:srgbClr val="0070C0"/>
                </a:solidFill>
              </a:rPr>
              <a:t>Игры на сплочение нужны в орг. период для ВДК.</a:t>
            </a:r>
          </a:p>
          <a:p>
            <a:r>
              <a:rPr lang="ru-RU" sz="2800" dirty="0">
                <a:solidFill>
                  <a:srgbClr val="0070C0"/>
                </a:solidFill>
              </a:rPr>
              <a:t>Психологические игры и упражнения помогают снимать психологическое </a:t>
            </a:r>
            <a:r>
              <a:rPr lang="ru-RU" sz="2800" dirty="0" smtClean="0">
                <a:solidFill>
                  <a:srgbClr val="0070C0"/>
                </a:solidFill>
              </a:rPr>
              <a:t>напряжение</a:t>
            </a:r>
            <a:r>
              <a:rPr lang="ru-RU" sz="2800" dirty="0">
                <a:solidFill>
                  <a:srgbClr val="0070C0"/>
                </a:solidFill>
              </a:rPr>
              <a:t> </a:t>
            </a:r>
            <a:r>
              <a:rPr lang="ru-RU" sz="2800" dirty="0" smtClean="0">
                <a:solidFill>
                  <a:srgbClr val="0070C0"/>
                </a:solidFill>
              </a:rPr>
              <a:t>и требуют специальной подготовки.</a:t>
            </a:r>
          </a:p>
          <a:p>
            <a:r>
              <a:rPr lang="ru-RU" sz="2800" dirty="0" smtClean="0">
                <a:solidFill>
                  <a:srgbClr val="0070C0"/>
                </a:solidFill>
              </a:rPr>
              <a:t>Игры с залом помогают восстановить работоспособность и внимание аудитории, снять усталость</a:t>
            </a:r>
            <a:endParaRPr lang="ru-RU" sz="2800" dirty="0">
              <a:solidFill>
                <a:srgbClr val="0070C0"/>
              </a:solidFill>
            </a:endParaRPr>
          </a:p>
        </p:txBody>
      </p:sp>
    </p:spTree>
    <p:extLst>
      <p:ext uri="{BB962C8B-B14F-4D97-AF65-F5344CB8AC3E}">
        <p14:creationId xmlns:p14="http://schemas.microsoft.com/office/powerpoint/2010/main" val="195945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8640960" cy="6408712"/>
          </a:xfrm>
        </p:spPr>
        <p:txBody>
          <a:bodyPr>
            <a:normAutofit/>
          </a:bodyPr>
          <a:lstStyle/>
          <a:p>
            <a:pPr marL="45720" indent="0">
              <a:buNone/>
            </a:pPr>
            <a:r>
              <a:rPr lang="ru-RU" sz="4000" dirty="0" smtClean="0">
                <a:solidFill>
                  <a:srgbClr val="002060"/>
                </a:solidFill>
              </a:rPr>
              <a:t>Учёт возраста </a:t>
            </a:r>
            <a:r>
              <a:rPr lang="ru-RU" sz="4000" dirty="0" smtClean="0">
                <a:solidFill>
                  <a:srgbClr val="002060"/>
                </a:solidFill>
              </a:rPr>
              <a:t>участников</a:t>
            </a:r>
          </a:p>
          <a:p>
            <a:r>
              <a:rPr lang="ru-RU" sz="2800" dirty="0" smtClean="0">
                <a:solidFill>
                  <a:srgbClr val="C00000"/>
                </a:solidFill>
              </a:rPr>
              <a:t>7-8 лет. Подвижные игры (не более 30 минут), соревнования, игры-</a:t>
            </a:r>
            <a:r>
              <a:rPr lang="ru-RU" sz="2800" dirty="0" err="1" smtClean="0">
                <a:solidFill>
                  <a:srgbClr val="C00000"/>
                </a:solidFill>
              </a:rPr>
              <a:t>кричалки</a:t>
            </a:r>
            <a:r>
              <a:rPr lang="ru-RU" sz="2800" dirty="0" smtClean="0">
                <a:solidFill>
                  <a:srgbClr val="C00000"/>
                </a:solidFill>
              </a:rPr>
              <a:t>, ролевые сказки, отрядные (по группам) тайны, любят рисовать, оригами, аппликации, загадки, причёски.</a:t>
            </a:r>
          </a:p>
          <a:p>
            <a:r>
              <a:rPr lang="ru-RU" sz="2800" dirty="0" smtClean="0">
                <a:solidFill>
                  <a:srgbClr val="C00000"/>
                </a:solidFill>
              </a:rPr>
              <a:t>9-10 </a:t>
            </a:r>
            <a:r>
              <a:rPr lang="ru-RU" sz="2800" dirty="0">
                <a:solidFill>
                  <a:srgbClr val="C00000"/>
                </a:solidFill>
              </a:rPr>
              <a:t>лет. </a:t>
            </a:r>
            <a:r>
              <a:rPr lang="ru-RU" sz="2800" dirty="0" smtClean="0">
                <a:solidFill>
                  <a:srgbClr val="C00000"/>
                </a:solidFill>
              </a:rPr>
              <a:t>Беседа, ритуалы, интеллектуальные </a:t>
            </a:r>
            <a:r>
              <a:rPr lang="ru-RU" sz="2800" dirty="0">
                <a:solidFill>
                  <a:srgbClr val="C00000"/>
                </a:solidFill>
              </a:rPr>
              <a:t>викторины, спортивные игры, конкурсы, подвижные игры</a:t>
            </a:r>
            <a:r>
              <a:rPr lang="ru-RU" sz="2800" dirty="0" smtClean="0">
                <a:solidFill>
                  <a:srgbClr val="C00000"/>
                </a:solidFill>
              </a:rPr>
              <a:t>.</a:t>
            </a:r>
          </a:p>
          <a:p>
            <a:r>
              <a:rPr lang="ru-RU" sz="2800" dirty="0">
                <a:solidFill>
                  <a:srgbClr val="C00000"/>
                </a:solidFill>
              </a:rPr>
              <a:t>11-12 лет. </a:t>
            </a:r>
            <a:r>
              <a:rPr lang="ru-RU" sz="2800" dirty="0" smtClean="0">
                <a:solidFill>
                  <a:srgbClr val="C00000"/>
                </a:solidFill>
              </a:rPr>
              <a:t>Творческие и спортивные игры, мисс и мистер, зарница, </a:t>
            </a:r>
            <a:r>
              <a:rPr lang="ru-RU" sz="2800" dirty="0">
                <a:solidFill>
                  <a:srgbClr val="C00000"/>
                </a:solidFill>
              </a:rPr>
              <a:t>поиск клада, </a:t>
            </a:r>
            <a:r>
              <a:rPr lang="ru-RU" sz="2800" dirty="0" smtClean="0">
                <a:solidFill>
                  <a:srgbClr val="C00000"/>
                </a:solidFill>
              </a:rPr>
              <a:t>Гиннес шоу, </a:t>
            </a:r>
            <a:r>
              <a:rPr lang="ru-RU" sz="2800" dirty="0">
                <a:solidFill>
                  <a:srgbClr val="C00000"/>
                </a:solidFill>
              </a:rPr>
              <a:t>"лучшие из лучших", </a:t>
            </a:r>
            <a:r>
              <a:rPr lang="ru-RU" sz="2800" dirty="0" smtClean="0">
                <a:solidFill>
                  <a:srgbClr val="C00000"/>
                </a:solidFill>
              </a:rPr>
              <a:t>мода </a:t>
            </a:r>
            <a:r>
              <a:rPr lang="ru-RU" sz="2800" dirty="0">
                <a:solidFill>
                  <a:srgbClr val="C00000"/>
                </a:solidFill>
              </a:rPr>
              <a:t>и прически, песенный конкурс, "Крокодил", "Что? Где? Когда?», ток-шоу, «Тайный друг</a:t>
            </a:r>
            <a:r>
              <a:rPr lang="ru-RU" sz="2800" dirty="0" smtClean="0">
                <a:solidFill>
                  <a:srgbClr val="C00000"/>
                </a:solidFill>
              </a:rPr>
              <a:t>».</a:t>
            </a:r>
          </a:p>
          <a:p>
            <a:endParaRPr lang="ru-RU" sz="2800" dirty="0"/>
          </a:p>
        </p:txBody>
      </p:sp>
    </p:spTree>
    <p:extLst>
      <p:ext uri="{BB962C8B-B14F-4D97-AF65-F5344CB8AC3E}">
        <p14:creationId xmlns:p14="http://schemas.microsoft.com/office/powerpoint/2010/main" val="261597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260648"/>
            <a:ext cx="8568952" cy="6336704"/>
          </a:xfrm>
        </p:spPr>
        <p:txBody>
          <a:bodyPr/>
          <a:lstStyle/>
          <a:p>
            <a:r>
              <a:rPr lang="ru-RU" sz="2800" dirty="0" smtClean="0">
                <a:solidFill>
                  <a:srgbClr val="C00000"/>
                </a:solidFill>
              </a:rPr>
              <a:t>13-15 лет. КТД, спортивные игры, театральные, дискуссия, фильмотека, глубокая беседа.</a:t>
            </a:r>
          </a:p>
          <a:p>
            <a:r>
              <a:rPr lang="ru-RU" sz="2800" dirty="0" smtClean="0">
                <a:solidFill>
                  <a:srgbClr val="C00000"/>
                </a:solidFill>
              </a:rPr>
              <a:t>16-17 лет. КТД, споры и дебаты, психологические игры.</a:t>
            </a:r>
            <a:endParaRPr lang="ru-RU" dirty="0">
              <a:solidFill>
                <a:srgbClr val="C00000"/>
              </a:solidFill>
            </a:endParaRPr>
          </a:p>
        </p:txBody>
      </p:sp>
    </p:spTree>
    <p:extLst>
      <p:ext uri="{BB962C8B-B14F-4D97-AF65-F5344CB8AC3E}">
        <p14:creationId xmlns:p14="http://schemas.microsoft.com/office/powerpoint/2010/main" val="342869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404664"/>
            <a:ext cx="9011216" cy="599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14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852" y="33648"/>
            <a:ext cx="9121147" cy="681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6300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297</TotalTime>
  <Words>731</Words>
  <Application>Microsoft Office PowerPoint</Application>
  <PresentationFormat>Экран (4:3)</PresentationFormat>
  <Paragraphs>85</Paragraphs>
  <Slides>19</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4</vt:i4>
      </vt:variant>
      <vt:variant>
        <vt:lpstr>Внедренные серверы OLE</vt:lpstr>
      </vt:variant>
      <vt:variant>
        <vt:i4>1</vt:i4>
      </vt:variant>
      <vt:variant>
        <vt:lpstr>Заголовки слайдов</vt:lpstr>
      </vt:variant>
      <vt:variant>
        <vt:i4>19</vt:i4>
      </vt:variant>
    </vt:vector>
  </HeadingPairs>
  <TitlesOfParts>
    <vt:vector size="32" baseType="lpstr">
      <vt:lpstr>Arial</vt:lpstr>
      <vt:lpstr>Calibri</vt:lpstr>
      <vt:lpstr>Candara</vt:lpstr>
      <vt:lpstr>Georgia</vt:lpstr>
      <vt:lpstr>Symbol</vt:lpstr>
      <vt:lpstr>Times New Roman</vt:lpstr>
      <vt:lpstr>Trebuchet MS</vt:lpstr>
      <vt:lpstr>Wingdings</vt:lpstr>
      <vt:lpstr>Воздушный поток</vt:lpstr>
      <vt:lpstr>Волна</vt:lpstr>
      <vt:lpstr>1_Волна</vt:lpstr>
      <vt:lpstr>2_Волна</vt:lpstr>
      <vt:lpstr>Acrobat Document</vt:lpstr>
      <vt:lpstr>ИГРОТЕХНИКА</vt:lpstr>
      <vt:lpstr>Игры классифицируются: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Городской интеллектуальный конкурс «Мой Нижний Новгород»</vt:lpstr>
      <vt:lpstr>Городской конкурс знатоков отечественной истории и краеведения «Ты – нижегородец»</vt:lpstr>
      <vt:lpstr>Литературное кафе  интеллектуально-познавательная  командная игра</vt:lpstr>
      <vt:lpstr>Литературное кафе</vt:lpstr>
      <vt:lpstr>Литературное кафе</vt:lpstr>
      <vt:lpstr>Литературное кафе</vt:lpstr>
      <vt:lpstr>КВИЗ</vt:lpstr>
      <vt:lpstr>Городской театральный квиз "Что наша жизнь? ... Театр!"</vt:lpstr>
      <vt:lpstr>Городской театральный квиз "Что наша жизнь? ... Театр!"</vt:lpstr>
      <vt:lpstr>СПАСИБО ЗА РАБОТУ!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ИГРОТЕХНИКА</dc:title>
  <dc:creator>user2</dc:creator>
  <cp:lastModifiedBy>Oleg</cp:lastModifiedBy>
  <cp:revision>21</cp:revision>
  <dcterms:created xsi:type="dcterms:W3CDTF">2018-10-25T07:14:03Z</dcterms:created>
  <dcterms:modified xsi:type="dcterms:W3CDTF">2019-10-29T15:59:20Z</dcterms:modified>
</cp:coreProperties>
</file>