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8" r:id="rId9"/>
    <p:sldId id="269" r:id="rId10"/>
    <p:sldId id="270" r:id="rId11"/>
    <p:sldId id="267" r:id="rId12"/>
    <p:sldId id="266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5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E91E-E973-49DB-AA3A-768E345DB409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0BBC-7747-45D9-875A-9B1DF35C9A2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E91E-E973-49DB-AA3A-768E345DB409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0BBC-7747-45D9-875A-9B1DF35C9A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E91E-E973-49DB-AA3A-768E345DB409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0BBC-7747-45D9-875A-9B1DF35C9A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E91E-E973-49DB-AA3A-768E345DB409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0BBC-7747-45D9-875A-9B1DF35C9A2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E91E-E973-49DB-AA3A-768E345DB409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0BBC-7747-45D9-875A-9B1DF35C9A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E91E-E973-49DB-AA3A-768E345DB409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0BBC-7747-45D9-875A-9B1DF35C9A2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E91E-E973-49DB-AA3A-768E345DB409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0BBC-7747-45D9-875A-9B1DF35C9A2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E91E-E973-49DB-AA3A-768E345DB409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0BBC-7747-45D9-875A-9B1DF35C9A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E91E-E973-49DB-AA3A-768E345DB409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0BBC-7747-45D9-875A-9B1DF35C9A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E91E-E973-49DB-AA3A-768E345DB409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0BBC-7747-45D9-875A-9B1DF35C9A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E91E-E973-49DB-AA3A-768E345DB409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A0BBC-7747-45D9-875A-9B1DF35C9A2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1D5E91E-E973-49DB-AA3A-768E345DB409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4A0BBC-7747-45D9-875A-9B1DF35C9A2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8208912" cy="4320480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8000" dirty="0" smtClean="0">
                <a:latin typeface="Calibri" panose="020F0502020204030204" pitchFamily="34" charset="0"/>
              </a:rPr>
              <a:t/>
            </a:r>
            <a:br>
              <a:rPr lang="ru-RU" sz="8000" dirty="0" smtClean="0">
                <a:latin typeface="Calibri" panose="020F0502020204030204" pitchFamily="34" charset="0"/>
              </a:rPr>
            </a:br>
            <a:r>
              <a:rPr lang="ru-RU" sz="8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Игровое конструирование</a:t>
            </a:r>
            <a:endParaRPr lang="ru-RU" sz="80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368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88640"/>
            <a:ext cx="8640960" cy="6499056"/>
          </a:xfrm>
        </p:spPr>
        <p:txBody>
          <a:bodyPr/>
          <a:lstStyle/>
          <a:p>
            <a:pPr marL="45720" indent="0">
              <a:buNone/>
            </a:pPr>
            <a:r>
              <a:rPr lang="ru-RU" b="1" dirty="0"/>
              <a:t>Условия </a:t>
            </a:r>
          </a:p>
          <a:p>
            <a:pPr marL="45720" indent="0">
              <a:buNone/>
            </a:pPr>
            <a:r>
              <a:rPr lang="ru-RU" dirty="0"/>
              <a:t>Игра проводится в помещении или на улице в течение одного или нескольких дней как внутри отряда, так и на весь лагерь. </a:t>
            </a:r>
          </a:p>
          <a:p>
            <a:pPr marL="45720" indent="0">
              <a:buNone/>
            </a:pPr>
            <a:r>
              <a:rPr lang="ru-RU" dirty="0"/>
              <a:t>Материальное обеспечение: доска-</a:t>
            </a:r>
            <a:r>
              <a:rPr lang="ru-RU" dirty="0" err="1"/>
              <a:t>флипчарт</a:t>
            </a:r>
            <a:r>
              <a:rPr lang="ru-RU" dirty="0"/>
              <a:t> +бумага или доска с ватманом (2 штуки), шаблоны кораблей, подборка вопросов по тематике игры, призы</a:t>
            </a:r>
            <a:r>
              <a:rPr lang="ru-RU" dirty="0" smtClean="0"/>
              <a:t>. </a:t>
            </a:r>
          </a:p>
          <a:p>
            <a:pPr marL="45720" indent="0">
              <a:buNone/>
            </a:pPr>
            <a:r>
              <a:rPr lang="ru-RU" b="1" dirty="0" smtClean="0"/>
              <a:t>Результат </a:t>
            </a:r>
            <a:endParaRPr lang="ru-RU" b="1" dirty="0"/>
          </a:p>
          <a:p>
            <a:pPr marL="45720" indent="0">
              <a:buNone/>
            </a:pPr>
            <a:r>
              <a:rPr lang="ru-RU" dirty="0"/>
              <a:t>Участники игры получают опыт работы в команде, развивают критическое и стратегическое мышление, получают новые знания по тематике игры, получают возможность научиться сочувствовать проигравшим и адекватно воспринимать собственное поражение</a:t>
            </a:r>
          </a:p>
          <a:p>
            <a:pPr marL="45720" indent="0">
              <a:buNone/>
            </a:pPr>
            <a:r>
              <a:rPr lang="ru-RU" b="1" dirty="0"/>
              <a:t>Дополнения</a:t>
            </a:r>
          </a:p>
          <a:p>
            <a:pPr marL="45720" indent="0">
              <a:buNone/>
            </a:pPr>
            <a:r>
              <a:rPr lang="ru-RU" dirty="0" smtClean="0"/>
              <a:t>В </a:t>
            </a:r>
            <a:r>
              <a:rPr lang="ru-RU" dirty="0"/>
              <a:t>ходе игры тематика вопросов может изменяться. Вместо слов командам могут выдаваться отдельные буквы, из которых составляется кодовое слово.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8865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2493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Задание командам</a:t>
            </a:r>
            <a:endParaRPr lang="ru-RU" sz="5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628800"/>
            <a:ext cx="8424936" cy="4986888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Сконструировать новую форму игры для своего ОУ, используя принципы и методы конструирования и презентовать её. </a:t>
            </a:r>
          </a:p>
        </p:txBody>
      </p:sp>
    </p:spTree>
    <p:extLst>
      <p:ext uri="{BB962C8B-B14F-4D97-AF65-F5344CB8AC3E}">
        <p14:creationId xmlns:p14="http://schemas.microsoft.com/office/powerpoint/2010/main" val="319059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dirty="0">
                <a:solidFill>
                  <a:srgbClr val="C00000"/>
                </a:solidFill>
                <a:latin typeface="Calibri" panose="020F0502020204030204" pitchFamily="34" charset="0"/>
              </a:rPr>
              <a:t>Варианты </a:t>
            </a:r>
            <a:r>
              <a:rPr lang="ru-RU" sz="48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решений</a:t>
            </a:r>
            <a:endParaRPr lang="ru-RU" sz="48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124744"/>
            <a:ext cx="8568952" cy="498688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Модификация известных игровых форм:</a:t>
            </a:r>
          </a:p>
          <a:p>
            <a:r>
              <a:rPr lang="ru-RU" sz="2800" dirty="0">
                <a:solidFill>
                  <a:srgbClr val="002060"/>
                </a:solidFill>
                <a:latin typeface="Calibri" panose="020F0502020204030204" pitchFamily="34" charset="0"/>
              </a:rPr>
              <a:t>Настольная игра с игровым полем, расчерченным на клетки (шашки, шахматы)</a:t>
            </a:r>
          </a:p>
          <a:p>
            <a:r>
              <a:rPr lang="ru-RU" sz="2800" dirty="0">
                <a:solidFill>
                  <a:srgbClr val="002060"/>
                </a:solidFill>
                <a:latin typeface="Calibri" panose="020F0502020204030204" pitchFamily="34" charset="0"/>
              </a:rPr>
              <a:t>Настольная игра с картой, фишками и кубиками, пошаговая.</a:t>
            </a:r>
          </a:p>
          <a:p>
            <a:r>
              <a:rPr lang="ru-RU" sz="2800" dirty="0">
                <a:solidFill>
                  <a:srgbClr val="002060"/>
                </a:solidFill>
                <a:latin typeface="Calibri" panose="020F0502020204030204" pitchFamily="34" charset="0"/>
              </a:rPr>
              <a:t>Сюжетно-ролевая игра, где ведущий по ходу игры меняет правила (Шоу «</a:t>
            </a:r>
            <a:r>
              <a:rPr lang="ru-RU" sz="2800" dirty="0" err="1">
                <a:solidFill>
                  <a:srgbClr val="002060"/>
                </a:solidFill>
                <a:latin typeface="Calibri" panose="020F0502020204030204" pitchFamily="34" charset="0"/>
              </a:rPr>
              <a:t>Ипровизация</a:t>
            </a:r>
            <a:r>
              <a:rPr lang="ru-RU" sz="2800" dirty="0">
                <a:solidFill>
                  <a:srgbClr val="002060"/>
                </a:solidFill>
                <a:latin typeface="Calibri" panose="020F0502020204030204" pitchFamily="34" charset="0"/>
              </a:rPr>
              <a:t>)</a:t>
            </a:r>
          </a:p>
          <a:p>
            <a:r>
              <a:rPr lang="ru-RU" sz="2800" dirty="0" err="1">
                <a:solidFill>
                  <a:srgbClr val="002060"/>
                </a:solidFill>
                <a:latin typeface="Calibri" panose="020F0502020204030204" pitchFamily="34" charset="0"/>
              </a:rPr>
              <a:t>Квест</a:t>
            </a:r>
            <a:r>
              <a:rPr lang="ru-RU" sz="2800" dirty="0">
                <a:solidFill>
                  <a:srgbClr val="002060"/>
                </a:solidFill>
                <a:latin typeface="Calibri" panose="020F0502020204030204" pitchFamily="34" charset="0"/>
              </a:rPr>
              <a:t> в ограниченном пространстве – поиск ответов на вопросы.</a:t>
            </a:r>
          </a:p>
          <a:p>
            <a:r>
              <a:rPr lang="ru-RU" sz="2800" dirty="0">
                <a:solidFill>
                  <a:srgbClr val="002060"/>
                </a:solidFill>
                <a:latin typeface="Calibri" panose="020F0502020204030204" pitchFamily="34" charset="0"/>
              </a:rPr>
              <a:t>Подвижная игра.</a:t>
            </a:r>
          </a:p>
          <a:p>
            <a:pPr marL="45720" indent="0">
              <a:buNone/>
            </a:pPr>
            <a:endParaRPr lang="ru-RU" sz="28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881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404664"/>
            <a:ext cx="8208912" cy="5904656"/>
          </a:xfrm>
        </p:spPr>
        <p:txBody>
          <a:bodyPr/>
          <a:lstStyle/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endParaRPr lang="ru-RU" sz="4800" b="1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endParaRPr lang="ru-RU" sz="48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marL="45720" lvl="0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4800" b="1" dirty="0" smtClean="0">
                <a:solidFill>
                  <a:srgbClr val="00B050"/>
                </a:solidFill>
                <a:latin typeface="Calibri" panose="020F0502020204030204" pitchFamily="34" charset="0"/>
              </a:rPr>
              <a:t>Желаем </a:t>
            </a:r>
            <a:r>
              <a:rPr lang="ru-RU" sz="4800" b="1" dirty="0">
                <a:solidFill>
                  <a:srgbClr val="00B050"/>
                </a:solidFill>
                <a:latin typeface="Calibri" panose="020F0502020204030204" pitchFamily="34" charset="0"/>
              </a:rPr>
              <a:t>командам продуктивной и творческой работы!</a:t>
            </a:r>
            <a:endParaRPr lang="ru-RU" sz="32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861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8064896" cy="6192688"/>
          </a:xfrm>
        </p:spPr>
        <p:txBody>
          <a:bodyPr/>
          <a:lstStyle/>
          <a:p>
            <a:pPr marL="45720" indent="0" algn="just">
              <a:buNone/>
            </a:pPr>
            <a:r>
              <a:rPr lang="ru-RU" sz="3200" dirty="0">
                <a:solidFill>
                  <a:srgbClr val="C00000"/>
                </a:solidFill>
              </a:rPr>
              <a:t>Игровое конструирование </a:t>
            </a:r>
            <a:r>
              <a:rPr lang="ru-RU" sz="3200" dirty="0">
                <a:solidFill>
                  <a:srgbClr val="002060"/>
                </a:solidFill>
              </a:rPr>
              <a:t>– вид индивидуального и коллективного, социального и педагогического творчества, ориентированного на разработку, оформление, апробацию и распространение новых форм игровой деятельности, наиболее оптимальных для осуществления в определённых организационных и психолого-педагогических условиях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837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36904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Постановка проблемы</a:t>
            </a:r>
            <a:endParaRPr lang="ru-RU" sz="5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772816"/>
            <a:ext cx="8280920" cy="4626848"/>
          </a:xfrm>
        </p:spPr>
        <p:txBody>
          <a:bodyPr/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Calibri" panose="020F0502020204030204" pitchFamily="34" charset="0"/>
              </a:rPr>
              <a:t>Воспитанники постоянно «требуют» новых форм организации их </a:t>
            </a:r>
            <a:r>
              <a:rPr lang="ru-RU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деятельности.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Количество </a:t>
            </a:r>
            <a:r>
              <a:rPr lang="ru-RU" sz="3200" dirty="0">
                <a:solidFill>
                  <a:srgbClr val="002060"/>
                </a:solidFill>
                <a:latin typeface="Calibri" panose="020F0502020204030204" pitchFamily="34" charset="0"/>
              </a:rPr>
              <a:t>всевозможных </a:t>
            </a:r>
            <a:r>
              <a:rPr lang="ru-RU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традиционных игровых </a:t>
            </a:r>
            <a:r>
              <a:rPr lang="ru-RU" sz="3200" dirty="0">
                <a:solidFill>
                  <a:srgbClr val="002060"/>
                </a:solidFill>
                <a:latin typeface="Calibri" panose="020F0502020204030204" pitchFamily="34" charset="0"/>
              </a:rPr>
              <a:t>форм, их объем, </a:t>
            </a:r>
            <a:r>
              <a:rPr lang="ru-RU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ограничен</a:t>
            </a:r>
            <a:r>
              <a:rPr lang="ru-RU" sz="3200" dirty="0">
                <a:solidFill>
                  <a:srgbClr val="002060"/>
                </a:solidFill>
                <a:latin typeface="Calibri" panose="020F0502020204030204" pitchFamily="34" charset="0"/>
              </a:rPr>
              <a:t>. </a:t>
            </a:r>
            <a:endParaRPr lang="ru-RU" sz="32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4506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1296144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Пути решения</a:t>
            </a:r>
            <a:endParaRPr lang="ru-RU" sz="5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412776"/>
            <a:ext cx="8136904" cy="525658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u="sng" dirty="0">
                <a:solidFill>
                  <a:srgbClr val="002060"/>
                </a:solidFill>
                <a:latin typeface="Calibri" panose="020F0502020204030204" pitchFamily="34" charset="0"/>
              </a:rPr>
              <a:t>Разработка новой формы игровой </a:t>
            </a:r>
            <a:r>
              <a:rPr lang="ru-RU" sz="3200" u="sng" dirty="0" smtClean="0">
                <a:solidFill>
                  <a:srgbClr val="002060"/>
                </a:solidFill>
                <a:latin typeface="Calibri" panose="020F0502020204030204" pitchFamily="34" charset="0"/>
              </a:rPr>
              <a:t>деятельности: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принципиально </a:t>
            </a:r>
            <a:r>
              <a:rPr lang="ru-RU" sz="3200" dirty="0">
                <a:solidFill>
                  <a:srgbClr val="002060"/>
                </a:solidFill>
                <a:latin typeface="Calibri" panose="020F0502020204030204" pitchFamily="34" charset="0"/>
              </a:rPr>
              <a:t>новая игровая форма, </a:t>
            </a:r>
            <a:endParaRPr lang="ru-RU" sz="32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r>
              <a:rPr lang="ru-RU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оригинальная </a:t>
            </a:r>
            <a:r>
              <a:rPr lang="ru-RU" sz="3200" dirty="0">
                <a:solidFill>
                  <a:srgbClr val="002060"/>
                </a:solidFill>
                <a:latin typeface="Calibri" panose="020F0502020204030204" pitchFamily="34" charset="0"/>
              </a:rPr>
              <a:t>модификация уже известных игровых форм.</a:t>
            </a:r>
          </a:p>
          <a:p>
            <a:pPr marL="45720" indent="0">
              <a:buNone/>
            </a:pPr>
            <a:r>
              <a:rPr lang="ru-RU" sz="3200" u="sng" dirty="0" smtClean="0">
                <a:solidFill>
                  <a:srgbClr val="002060"/>
                </a:solidFill>
                <a:latin typeface="Calibri" panose="020F0502020204030204" pitchFamily="34" charset="0"/>
              </a:rPr>
              <a:t>Продукты </a:t>
            </a:r>
            <a:r>
              <a:rPr lang="ru-RU" sz="3200" u="sng" dirty="0">
                <a:solidFill>
                  <a:srgbClr val="002060"/>
                </a:solidFill>
                <a:latin typeface="Calibri" panose="020F0502020204030204" pitchFamily="34" charset="0"/>
              </a:rPr>
              <a:t>их деятельности: </a:t>
            </a:r>
            <a:r>
              <a:rPr lang="ru-RU" sz="3200" dirty="0">
                <a:solidFill>
                  <a:srgbClr val="002060"/>
                </a:solidFill>
                <a:latin typeface="Calibri" panose="020F0502020204030204" pitchFamily="34" charset="0"/>
              </a:rPr>
              <a:t>новые игры, конкурсы, идеи игровых программ, сценарии ситуационно-ролевых игр, оригинальные игровые модели лагерных смен и т.п</a:t>
            </a:r>
            <a:r>
              <a:rPr lang="ru-RU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.</a:t>
            </a:r>
            <a:endParaRPr lang="ru-RU" sz="32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266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1296144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Принципы конструирования</a:t>
            </a:r>
            <a:endParaRPr lang="ru-RU" sz="48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340768"/>
            <a:ext cx="8424936" cy="5040560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sz="3200" dirty="0">
                <a:solidFill>
                  <a:srgbClr val="002060"/>
                </a:solidFill>
              </a:rPr>
              <a:t>1) Игры не должны причинять вреда растущему человеку, а, наоборот, максимально способствовать его развитию.</a:t>
            </a:r>
          </a:p>
          <a:p>
            <a:pPr marL="45720" indent="0">
              <a:buNone/>
            </a:pPr>
            <a:r>
              <a:rPr lang="ru-RU" sz="3200" dirty="0">
                <a:solidFill>
                  <a:srgbClr val="002060"/>
                </a:solidFill>
              </a:rPr>
              <a:t>2) Игры должны соответствовать целям и задачам педагогического процесса.</a:t>
            </a:r>
          </a:p>
          <a:p>
            <a:pPr marL="45720" indent="0">
              <a:buNone/>
            </a:pPr>
            <a:r>
              <a:rPr lang="ru-RU" sz="3200" dirty="0">
                <a:solidFill>
                  <a:srgbClr val="002060"/>
                </a:solidFill>
              </a:rPr>
              <a:t>3) Игры должны удивлять растущего человека – они должны быть новыми и интересными для него.</a:t>
            </a:r>
          </a:p>
          <a:p>
            <a:pPr marL="45720" indent="0">
              <a:buNone/>
            </a:pPr>
            <a:r>
              <a:rPr lang="ru-RU" sz="3200" dirty="0">
                <a:solidFill>
                  <a:srgbClr val="002060"/>
                </a:solidFill>
              </a:rPr>
              <a:t>4) Игры должны быть легко изменяемыми в соответствии со всем комплексом постоянно изменяющихся условий и ситуаций.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93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496944" cy="1152128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Методы конструирования</a:t>
            </a:r>
            <a:endParaRPr lang="ru-RU" sz="5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556792"/>
            <a:ext cx="8640960" cy="496855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Салат </a:t>
            </a:r>
            <a:r>
              <a:rPr lang="ru-RU" sz="2800" dirty="0">
                <a:solidFill>
                  <a:srgbClr val="002060"/>
                </a:solidFill>
                <a:latin typeface="Calibri" panose="020F0502020204030204" pitchFamily="34" charset="0"/>
              </a:rPr>
              <a:t>– создание одного целого из нескольких элементов</a:t>
            </a:r>
            <a:r>
              <a:rPr lang="ru-RU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.</a:t>
            </a:r>
            <a:endParaRPr lang="ru-RU" sz="28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45720" indent="0">
              <a:buNone/>
            </a:pPr>
            <a:r>
              <a:rPr lang="ru-RU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Перевирание</a:t>
            </a:r>
            <a:r>
              <a:rPr lang="ru-RU" sz="2800" dirty="0">
                <a:solidFill>
                  <a:srgbClr val="002060"/>
                </a:solidFill>
                <a:latin typeface="Calibri" panose="020F0502020204030204" pitchFamily="34" charset="0"/>
              </a:rPr>
              <a:t> – игра наоборот или игра на новый лад</a:t>
            </a:r>
            <a:r>
              <a:rPr lang="ru-RU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.</a:t>
            </a:r>
          </a:p>
          <a:p>
            <a:pPr marL="45720" indent="0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Пятый </a:t>
            </a:r>
            <a:r>
              <a:rPr lang="ru-RU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элемент</a:t>
            </a:r>
            <a:r>
              <a:rPr lang="ru-RU" sz="2800" dirty="0">
                <a:solidFill>
                  <a:srgbClr val="002060"/>
                </a:solidFill>
                <a:latin typeface="Calibri" panose="020F0502020204030204" pitchFamily="34" charset="0"/>
              </a:rPr>
              <a:t> – введение в игру нового элемента, слова, действия, правила, </a:t>
            </a:r>
            <a:r>
              <a:rPr lang="ru-RU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материала.</a:t>
            </a:r>
          </a:p>
          <a:p>
            <a:pPr marL="45720" indent="0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Бином </a:t>
            </a:r>
            <a:r>
              <a:rPr lang="ru-RU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фантазии </a:t>
            </a:r>
            <a:r>
              <a:rPr lang="ru-RU" sz="2800" dirty="0">
                <a:solidFill>
                  <a:srgbClr val="002060"/>
                </a:solidFill>
                <a:latin typeface="Calibri" panose="020F0502020204030204" pitchFamily="34" charset="0"/>
              </a:rPr>
              <a:t>– новая игра конструируется по двум составляющим, не имеющим отношение друг к </a:t>
            </a:r>
            <a:r>
              <a:rPr lang="ru-RU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другу (два слова, например «барабанный бег»)</a:t>
            </a:r>
          </a:p>
          <a:p>
            <a:pPr marL="45720" indent="0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Изменение правил</a:t>
            </a:r>
            <a:r>
              <a:rPr lang="ru-RU" sz="2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, количественных или качественных показателей игры</a:t>
            </a:r>
            <a:endParaRPr lang="ru-RU" sz="28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016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35292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54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Типы и формы игр</a:t>
            </a:r>
            <a:endParaRPr lang="ru-RU" sz="5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556792"/>
            <a:ext cx="8280920" cy="4968552"/>
          </a:xfrm>
        </p:spPr>
        <p:txBody>
          <a:bodyPr>
            <a:normAutofit lnSpcReduction="10000"/>
          </a:bodyPr>
          <a:lstStyle/>
          <a:p>
            <a:r>
              <a:rPr lang="ru-RU" sz="3200" dirty="0">
                <a:solidFill>
                  <a:srgbClr val="002060"/>
                </a:solidFill>
                <a:latin typeface="Calibri" panose="020F0502020204030204" pitchFamily="34" charset="0"/>
              </a:rPr>
              <a:t>с </a:t>
            </a:r>
            <a:r>
              <a:rPr lang="ru-RU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правилами </a:t>
            </a:r>
            <a:endParaRPr lang="ru-RU" sz="32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r>
              <a:rPr lang="ru-RU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«</a:t>
            </a:r>
            <a:r>
              <a:rPr lang="ru-RU" sz="3200" dirty="0">
                <a:solidFill>
                  <a:srgbClr val="002060"/>
                </a:solidFill>
                <a:latin typeface="Calibri" panose="020F0502020204030204" pitchFamily="34" charset="0"/>
              </a:rPr>
              <a:t>без </a:t>
            </a:r>
            <a:r>
              <a:rPr lang="ru-RU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правил»</a:t>
            </a:r>
          </a:p>
          <a:p>
            <a:r>
              <a:rPr lang="ru-RU" sz="3200" dirty="0">
                <a:solidFill>
                  <a:srgbClr val="002060"/>
                </a:solidFill>
                <a:latin typeface="Calibri" panose="020F0502020204030204" pitchFamily="34" charset="0"/>
              </a:rPr>
              <a:t>с</a:t>
            </a:r>
            <a:r>
              <a:rPr lang="ru-RU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южетно-ролевые</a:t>
            </a:r>
            <a:endParaRPr lang="ru-RU" sz="32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r>
              <a:rPr lang="ru-RU" sz="3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импровизированные</a:t>
            </a:r>
            <a:endParaRPr lang="ru-RU" sz="32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560070" indent="-514350">
              <a:buFont typeface="+mj-lt"/>
              <a:buAutoNum type="arabicPeriod"/>
            </a:pPr>
            <a:r>
              <a:rPr lang="ru-RU" sz="3200" dirty="0">
                <a:solidFill>
                  <a:srgbClr val="002060"/>
                </a:solidFill>
                <a:latin typeface="Calibri" panose="020F0502020204030204" pitchFamily="34" charset="0"/>
              </a:rPr>
              <a:t>Познавательные;</a:t>
            </a:r>
          </a:p>
          <a:p>
            <a:pPr marL="560070" indent="-514350">
              <a:buFont typeface="+mj-lt"/>
              <a:buAutoNum type="arabicPeriod"/>
            </a:pPr>
            <a:r>
              <a:rPr lang="ru-RU" sz="3200" dirty="0">
                <a:solidFill>
                  <a:srgbClr val="002060"/>
                </a:solidFill>
                <a:latin typeface="Calibri" panose="020F0502020204030204" pitchFamily="34" charset="0"/>
              </a:rPr>
              <a:t>Развлекательные;</a:t>
            </a:r>
          </a:p>
          <a:p>
            <a:pPr marL="560070" indent="-514350">
              <a:buFont typeface="+mj-lt"/>
              <a:buAutoNum type="arabicPeriod"/>
            </a:pPr>
            <a:r>
              <a:rPr lang="ru-RU" sz="3200" dirty="0">
                <a:solidFill>
                  <a:srgbClr val="002060"/>
                </a:solidFill>
                <a:latin typeface="Calibri" panose="020F0502020204030204" pitchFamily="34" charset="0"/>
              </a:rPr>
              <a:t>Коммуникативные;</a:t>
            </a:r>
          </a:p>
          <a:p>
            <a:pPr marL="560070" indent="-514350">
              <a:buFont typeface="+mj-lt"/>
              <a:buAutoNum type="arabicPeriod"/>
            </a:pPr>
            <a:r>
              <a:rPr lang="ru-RU" sz="3200" dirty="0">
                <a:solidFill>
                  <a:srgbClr val="002060"/>
                </a:solidFill>
                <a:latin typeface="Calibri" panose="020F0502020204030204" pitchFamily="34" charset="0"/>
              </a:rPr>
              <a:t>Релаксационные.</a:t>
            </a:r>
          </a:p>
          <a:p>
            <a:pPr marL="45720" indent="0">
              <a:buNone/>
            </a:pPr>
            <a:endParaRPr lang="ru-RU" sz="32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45720" indent="0">
              <a:buNone/>
            </a:pPr>
            <a:endParaRPr lang="ru-RU" sz="32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101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800200"/>
          </a:xfrm>
        </p:spPr>
        <p:txBody>
          <a:bodyPr/>
          <a:lstStyle/>
          <a:p>
            <a:pPr marL="0" indent="0" algn="l">
              <a:buNone/>
            </a:pPr>
            <a:r>
              <a:rPr lang="ru-RU" sz="2800" dirty="0">
                <a:solidFill>
                  <a:schemeClr val="tx1"/>
                </a:solidFill>
                <a:latin typeface="Candara" pitchFamily="34" charset="0"/>
              </a:rPr>
              <a:t>Название игры: </a:t>
            </a:r>
            <a:r>
              <a:rPr lang="ru-RU" sz="2800" b="0" dirty="0" err="1">
                <a:solidFill>
                  <a:schemeClr val="tx1"/>
                </a:solidFill>
                <a:latin typeface="Candara" pitchFamily="34" charset="0"/>
              </a:rPr>
              <a:t>разУМный</a:t>
            </a:r>
            <a:r>
              <a:rPr lang="ru-RU" sz="2800" b="0" dirty="0">
                <a:solidFill>
                  <a:schemeClr val="tx1"/>
                </a:solidFill>
                <a:latin typeface="Candara" pitchFamily="34" charset="0"/>
              </a:rPr>
              <a:t> бой </a:t>
            </a:r>
            <a:r>
              <a:rPr lang="ru-RU" sz="2800" b="0" dirty="0" smtClean="0">
                <a:solidFill>
                  <a:schemeClr val="tx1"/>
                </a:solidFill>
                <a:latin typeface="Candara" pitchFamily="34" charset="0"/>
              </a:rPr>
              <a:t>- интеллектуально-познавательная </a:t>
            </a:r>
            <a:r>
              <a:rPr lang="ru-RU" sz="2800" b="0" dirty="0">
                <a:solidFill>
                  <a:schemeClr val="tx1"/>
                </a:solidFill>
                <a:latin typeface="Candara" pitchFamily="34" charset="0"/>
              </a:rPr>
              <a:t>игра </a:t>
            </a:r>
            <a:br>
              <a:rPr lang="ru-RU" sz="2800" b="0" dirty="0">
                <a:solidFill>
                  <a:schemeClr val="tx1"/>
                </a:solidFill>
                <a:latin typeface="Candara" pitchFamily="34" charset="0"/>
              </a:rPr>
            </a:br>
            <a:r>
              <a:rPr lang="ru-RU" sz="2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Разработчики</a:t>
            </a:r>
            <a:r>
              <a:rPr lang="ru-RU" sz="2800" dirty="0">
                <a:solidFill>
                  <a:schemeClr val="tx1"/>
                </a:solidFill>
                <a:latin typeface="Candara" pitchFamily="34" charset="0"/>
              </a:rPr>
              <a:t>: </a:t>
            </a:r>
            <a:r>
              <a:rPr lang="ru-RU" sz="2800" b="0" dirty="0" err="1">
                <a:solidFill>
                  <a:schemeClr val="tx1"/>
                </a:solidFill>
                <a:latin typeface="Candara" pitchFamily="34" charset="0"/>
              </a:rPr>
              <a:t>Надежкина</a:t>
            </a:r>
            <a:r>
              <a:rPr lang="ru-RU" sz="2800" b="0" dirty="0">
                <a:solidFill>
                  <a:schemeClr val="tx1"/>
                </a:solidFill>
                <a:latin typeface="Candara" pitchFamily="34" charset="0"/>
              </a:rPr>
              <a:t> И.А., Рыбакова С.А., Тарасова Е.А., Фатерова Л.А., Царёва О.В.</a:t>
            </a:r>
            <a:r>
              <a:rPr lang="ru-RU" sz="2800" b="0" dirty="0">
                <a:solidFill>
                  <a:schemeClr val="tx1"/>
                </a:solidFill>
              </a:rPr>
              <a:t/>
            </a:r>
            <a:br>
              <a:rPr lang="ru-RU" sz="2800" b="0" dirty="0">
                <a:solidFill>
                  <a:schemeClr val="tx1"/>
                </a:solidFill>
              </a:rPr>
            </a:br>
            <a:endParaRPr lang="ru-RU" sz="2800" b="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988840"/>
            <a:ext cx="8928992" cy="4770864"/>
          </a:xfrm>
        </p:spPr>
        <p:txBody>
          <a:bodyPr>
            <a:normAutofit fontScale="92500" lnSpcReduction="20000"/>
          </a:bodyPr>
          <a:lstStyle/>
          <a:p>
            <a:pPr marL="4572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b="1" dirty="0" smtClean="0">
                <a:latin typeface="+mj-lt"/>
                <a:ea typeface="Calibri"/>
                <a:cs typeface="Times New Roman"/>
              </a:rPr>
              <a:t>Цель: </a:t>
            </a:r>
            <a:endParaRPr lang="ru-RU" sz="2400" b="1" dirty="0" smtClean="0">
              <a:latin typeface="+mj-lt"/>
              <a:ea typeface="Calibri"/>
              <a:cs typeface="Times New Roman"/>
            </a:endParaRPr>
          </a:p>
          <a:p>
            <a:pPr marL="4572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 smtClean="0">
                <a:latin typeface="+mj-lt"/>
                <a:ea typeface="Calibri"/>
                <a:cs typeface="Times New Roman"/>
              </a:rPr>
              <a:t>Развитие интеллектуальных и коммуникативных навыков, сплочение коллектива.</a:t>
            </a:r>
            <a:endParaRPr lang="ru-RU" sz="2400" dirty="0" smtClean="0">
              <a:latin typeface="+mj-lt"/>
              <a:ea typeface="Calibri"/>
              <a:cs typeface="Times New Roman"/>
            </a:endParaRPr>
          </a:p>
          <a:p>
            <a:pPr marL="4572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b="1" dirty="0" smtClean="0">
                <a:latin typeface="+mj-lt"/>
                <a:ea typeface="Calibri"/>
                <a:cs typeface="Times New Roman"/>
              </a:rPr>
              <a:t>Задачи:</a:t>
            </a:r>
            <a:endParaRPr lang="ru-RU" sz="2400" b="1" dirty="0">
              <a:latin typeface="+mj-lt"/>
              <a:ea typeface="Calibri"/>
              <a:cs typeface="Times New Roman"/>
            </a:endParaRPr>
          </a:p>
          <a:p>
            <a:pPr marL="4572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>
                <a:latin typeface="+mj-lt"/>
                <a:ea typeface="Calibri"/>
                <a:cs typeface="Times New Roman"/>
              </a:rPr>
              <a:t>1.Развтиие стратегического и тактического мышления.</a:t>
            </a:r>
            <a:endParaRPr lang="ru-RU" sz="2400" dirty="0">
              <a:latin typeface="+mj-lt"/>
              <a:ea typeface="Calibri"/>
              <a:cs typeface="Times New Roman"/>
            </a:endParaRPr>
          </a:p>
          <a:p>
            <a:pPr marL="4572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>
                <a:latin typeface="+mj-lt"/>
                <a:ea typeface="Calibri"/>
                <a:cs typeface="Times New Roman"/>
              </a:rPr>
              <a:t>2.</a:t>
            </a:r>
            <a:r>
              <a:rPr lang="ru-RU" sz="2400" dirty="0">
                <a:latin typeface="+mj-lt"/>
                <a:ea typeface="Calibri"/>
                <a:cs typeface="Times New Roman"/>
              </a:rPr>
              <a:t> </a:t>
            </a:r>
            <a:r>
              <a:rPr lang="ru-RU" sz="2800" dirty="0">
                <a:latin typeface="+mj-lt"/>
                <a:ea typeface="Calibri"/>
                <a:cs typeface="Times New Roman"/>
              </a:rPr>
              <a:t>Развитие коммуникации внутри коллектива.</a:t>
            </a:r>
            <a:endParaRPr lang="ru-RU" sz="2400" dirty="0">
              <a:latin typeface="+mj-lt"/>
              <a:ea typeface="Calibri"/>
              <a:cs typeface="Times New Roman"/>
            </a:endParaRPr>
          </a:p>
          <a:p>
            <a:pPr marL="4572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>
                <a:latin typeface="+mj-lt"/>
                <a:ea typeface="Calibri"/>
                <a:cs typeface="Times New Roman"/>
              </a:rPr>
              <a:t>3. Получение навыков работы в команде.</a:t>
            </a:r>
            <a:endParaRPr lang="ru-RU" sz="2400" dirty="0">
              <a:latin typeface="+mj-lt"/>
              <a:ea typeface="Calibri"/>
              <a:cs typeface="Times New Roman"/>
            </a:endParaRPr>
          </a:p>
          <a:p>
            <a:pPr marL="4572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800" dirty="0">
                <a:latin typeface="+mj-lt"/>
                <a:ea typeface="Calibri"/>
                <a:cs typeface="Times New Roman"/>
              </a:rPr>
              <a:t>4.Переход ВДК на новый уровень.</a:t>
            </a:r>
            <a:endParaRPr lang="ru-RU" sz="2400" dirty="0">
              <a:latin typeface="+mj-lt"/>
              <a:ea typeface="Calibri"/>
              <a:cs typeface="Times New Roman"/>
            </a:endParaRPr>
          </a:p>
          <a:p>
            <a:endParaRPr lang="ru-RU" sz="2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558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358944"/>
            <a:ext cx="8568952" cy="6499056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2400" b="1" dirty="0"/>
              <a:t>Ход и правила</a:t>
            </a:r>
          </a:p>
          <a:p>
            <a:pPr marL="45720" indent="0">
              <a:buNone/>
            </a:pPr>
            <a:r>
              <a:rPr lang="ru-RU" sz="2400" dirty="0" smtClean="0"/>
              <a:t>Интеллектуально-познавательная игра </a:t>
            </a:r>
            <a:r>
              <a:rPr lang="ru-RU" sz="2400" dirty="0"/>
              <a:t>по типу «Морской бой» проводится в течение нескольких дней (Чемпионат смены). В ней принимают участие команды с равным количеством игроков (4-8 человек). Чемпионат проводится в несколько этапов: отборочный тур, ¼ финала (8 команд), ½ финала (4 команды), финал (2 команды). Длительность каждой игры – 30-45 минут. Команды выполняют ходы по очереди: если попадают в корабль противника, то делают следующий «выстрел» (ход); если промах – то право хода переходит к другой команде. После уничтожения каждого корабля противника открывается вопрос по теме игры (ПДД, экология, краеведение и т.д.), при правильном ответе на который выдаётся одно из кодовых слов. Выигрывает команда, которая первая составляет загаданную фразу. 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534025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469</TotalTime>
  <Words>641</Words>
  <Application>Microsoft Office PowerPoint</Application>
  <PresentationFormat>Экран (4:3)</PresentationFormat>
  <Paragraphs>59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Calibri</vt:lpstr>
      <vt:lpstr>Candara</vt:lpstr>
      <vt:lpstr>Georgia</vt:lpstr>
      <vt:lpstr>Times New Roman</vt:lpstr>
      <vt:lpstr>Trebuchet MS</vt:lpstr>
      <vt:lpstr>Воздушный поток</vt:lpstr>
      <vt:lpstr> Игровое конструирование</vt:lpstr>
      <vt:lpstr>Презентация PowerPoint</vt:lpstr>
      <vt:lpstr>Постановка проблемы</vt:lpstr>
      <vt:lpstr>Пути решения</vt:lpstr>
      <vt:lpstr>Принципы конструирования</vt:lpstr>
      <vt:lpstr>Методы конструирования</vt:lpstr>
      <vt:lpstr>Типы и формы игр</vt:lpstr>
      <vt:lpstr>Название игры: разУМный бой - интеллектуально-познавательная игра  Разработчики: Надежкина И.А., Рыбакова С.А., Тарасова Е.А., Фатерова Л.А., Царёва О.В. </vt:lpstr>
      <vt:lpstr>Презентация PowerPoint</vt:lpstr>
      <vt:lpstr>Презентация PowerPoint</vt:lpstr>
      <vt:lpstr>Задание командам</vt:lpstr>
      <vt:lpstr>Варианты решений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Игровое конструирование</dc:title>
  <dc:creator>user2</dc:creator>
  <cp:lastModifiedBy>Oleg</cp:lastModifiedBy>
  <cp:revision>20</cp:revision>
  <dcterms:created xsi:type="dcterms:W3CDTF">2018-10-29T12:05:39Z</dcterms:created>
  <dcterms:modified xsi:type="dcterms:W3CDTF">2019-10-29T15:56:16Z</dcterms:modified>
</cp:coreProperties>
</file>