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83" r:id="rId2"/>
    <p:sldId id="384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79" r:id="rId13"/>
    <p:sldId id="378" r:id="rId14"/>
    <p:sldId id="382" r:id="rId15"/>
    <p:sldId id="381" r:id="rId16"/>
    <p:sldId id="397" r:id="rId17"/>
    <p:sldId id="396" r:id="rId18"/>
    <p:sldId id="395" r:id="rId19"/>
    <p:sldId id="377" r:id="rId20"/>
    <p:sldId id="380" r:id="rId21"/>
    <p:sldId id="398" r:id="rId22"/>
    <p:sldId id="355" r:id="rId23"/>
    <p:sldId id="366" r:id="rId24"/>
    <p:sldId id="367" r:id="rId25"/>
    <p:sldId id="368" r:id="rId26"/>
    <p:sldId id="369" r:id="rId27"/>
    <p:sldId id="370" r:id="rId28"/>
    <p:sldId id="371" r:id="rId29"/>
    <p:sldId id="376" r:id="rId30"/>
    <p:sldId id="372" r:id="rId31"/>
    <p:sldId id="373" r:id="rId32"/>
    <p:sldId id="375" r:id="rId33"/>
    <p:sldId id="374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13" r:id="rId42"/>
    <p:sldId id="407" r:id="rId43"/>
    <p:sldId id="408" r:id="rId44"/>
    <p:sldId id="409" r:id="rId45"/>
    <p:sldId id="410" r:id="rId46"/>
    <p:sldId id="411" r:id="rId47"/>
    <p:sldId id="412" r:id="rId48"/>
    <p:sldId id="414" r:id="rId49"/>
    <p:sldId id="415" r:id="rId50"/>
    <p:sldId id="416" r:id="rId51"/>
    <p:sldId id="331" r:id="rId52"/>
    <p:sldId id="348" r:id="rId53"/>
    <p:sldId id="418" r:id="rId54"/>
    <p:sldId id="281" r:id="rId55"/>
    <p:sldId id="356" r:id="rId56"/>
    <p:sldId id="330" r:id="rId57"/>
    <p:sldId id="360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1" autoAdjust="0"/>
  </p:normalViewPr>
  <p:slideViewPr>
    <p:cSldViewPr>
      <p:cViewPr varScale="1">
        <p:scale>
          <a:sx n="90" d="100"/>
          <a:sy n="90" d="100"/>
        </p:scale>
        <p:origin x="-15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09064-30D3-4E49-A958-439925B574E5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8B8D-1884-4428-89C7-86A764137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1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11E4BB-908E-4EF4-937E-A8CBDD20FB98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194D9A-C202-40EA-8BAB-B564DD1C45ED}" type="slidenum">
              <a:rPr lang="ru-RU" altLang="ru-RU" sz="1200"/>
              <a:pPr algn="r"/>
              <a:t>35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75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682F8F-6244-4976-8E49-A0DB302A8598}" type="slidenum">
              <a:rPr lang="ru-RU" altLang="ru-RU" sz="1200"/>
              <a:pPr algn="r"/>
              <a:t>36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85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DA0238-CC2B-4215-B1F6-D97CEE74C170}" type="slidenum">
              <a:rPr lang="ru-RU" altLang="ru-RU" sz="1200"/>
              <a:pPr algn="r"/>
              <a:t>38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AA02C-078D-4E91-9567-08BDD5DA02A1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roid Sans" charset="0"/>
                <a:cs typeface="Droid Sans" charset="0"/>
              </a:defRPr>
            </a:lvl9pPr>
          </a:lstStyle>
          <a:p>
            <a:pPr eaLnBrk="1"/>
            <a:fld id="{D3D88C36-4A11-468B-8458-D4DBCF834F92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DejaVu Sans Condensed" charset="0"/>
                <a:cs typeface="DejaVu Sans Condensed" charset="0"/>
              </a:rPr>
              <a:pPr eaLnBrk="1"/>
              <a:t>51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DejaVu Sans Condensed" charset="0"/>
              <a:cs typeface="DejaVu Sans Condensed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57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5F4F5B-267D-4778-AEC5-F17C37877CDC}" type="slidenum">
              <a:rPr lang="ru-RU" altLang="ru-RU" sz="1200">
                <a:latin typeface="Calibri" pitchFamily="34" charset="0"/>
              </a:rPr>
              <a:pPr algn="r"/>
              <a:t>53</a:t>
            </a:fld>
            <a:endParaRPr lang="ru-RU" altLang="ru-RU" sz="1200">
              <a:latin typeface="Calibri" pitchFamily="34" charset="0"/>
            </a:endParaRPr>
          </a:p>
        </p:txBody>
      </p:sp>
      <p:sp>
        <p:nvSpPr>
          <p:cNvPr id="10342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3429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78591A-334B-482B-AA3A-68050103CF97}" type="slidenum">
              <a:rPr lang="ru-RU" altLang="ru-RU" sz="1200"/>
              <a:pPr algn="r"/>
              <a:t>53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69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040F-0D0A-4137-AADC-2928BB728FBA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D697D-8E68-440F-89D1-4A94DB4A9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o.nn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duinspector.ru/2013/12/27/profstandart-pedagoga-vospitatelnaja-dejatelnost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iki.vspu.ru/lib/exe/fetch.php?cache=cache&amp;w=900&amp;h=858&amp;media=workroom:ia21-2010:zhidkova_kazarinova:9398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iki.vspu.ru/lib/exe/fetch.php?cache=cache&amp;w=900&amp;h=858&amp;media=workroom:ia21-2010:zhidkova_kazarinova:93985.jpg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http://wiki.vspu.ru/lib/exe/fetch.php?cache=cache&amp;w=900&amp;h=858&amp;media=workroom:ia21-2010:zhidkova_kazarinova:93985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iki.vspu.ru/lib/exe/fetch.php?cache=cache&amp;w=900&amp;h=858&amp;media=workroom:ia21-2010:zhidkova_kazarinova:93985.jpg" TargetMode="External"/><Relationship Id="rId4" Type="http://schemas.openxmlformats.org/officeDocument/2006/relationships/image" Target="../media/image1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916832"/>
            <a:ext cx="9144000" cy="230433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Воспитание младших школьников</a:t>
            </a:r>
            <a:b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alt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в условиях реализации ФГОС НОО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59113" y="4581525"/>
            <a:ext cx="5170487" cy="20478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b="1" dirty="0" err="1" smtClean="0">
                <a:solidFill>
                  <a:schemeClr val="accent3">
                    <a:lumMod val="50000"/>
                  </a:schemeClr>
                </a:solidFill>
              </a:rPr>
              <a:t>Приятелева</a:t>
            </a:r>
            <a:r>
              <a:rPr lang="ru-RU" altLang="ru-RU" b="1" dirty="0" smtClean="0">
                <a:solidFill>
                  <a:schemeClr val="accent3">
                    <a:lumMod val="50000"/>
                  </a:schemeClr>
                </a:solidFill>
              </a:rPr>
              <a:t> М.К.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ст. преподаватель 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кафедры начального образования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ГБОУ ДПО НИРО</a:t>
            </a: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400" b="1" dirty="0" smtClean="0">
              <a:solidFill>
                <a:srgbClr val="4F6228"/>
              </a:solidFill>
            </a:endParaRPr>
          </a:p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400" b="1" dirty="0" smtClean="0">
              <a:solidFill>
                <a:srgbClr val="4F6228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altLang="ru-RU" dirty="0" smtClean="0">
              <a:solidFill>
                <a:srgbClr val="898989"/>
              </a:solidFill>
            </a:endParaRPr>
          </a:p>
        </p:txBody>
      </p:sp>
      <p:pic>
        <p:nvPicPr>
          <p:cNvPr id="3076" name="Picture 8" descr="НИ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1787749" cy="14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10088"/>
            <a:ext cx="27717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Образование - это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/>
              <a:t>   целенаправленный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mtClean="0"/>
              <a:t> процесс </a:t>
            </a:r>
            <a:r>
              <a:rPr lang="ru-RU" altLang="ru-RU" sz="4000" smtClean="0">
                <a:solidFill>
                  <a:srgbClr val="FF0000"/>
                </a:solidFill>
              </a:rPr>
              <a:t>в</a:t>
            </a:r>
            <a:r>
              <a:rPr lang="ru-RU" altLang="ru-RU" smtClean="0"/>
              <a:t>оспитания и </a:t>
            </a:r>
            <a:r>
              <a:rPr lang="ru-RU" altLang="ru-RU" sz="4000" smtClean="0">
                <a:solidFill>
                  <a:srgbClr val="FF0000"/>
                </a:solidFill>
              </a:rPr>
              <a:t>о</a:t>
            </a:r>
            <a:r>
              <a:rPr lang="ru-RU" altLang="ru-RU" smtClean="0"/>
              <a:t>бучения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mtClean="0"/>
              <a:t> в интересах человека, общества и государства…</a:t>
            </a:r>
          </a:p>
          <a:p>
            <a:pPr algn="ctr">
              <a:buFont typeface="Wingdings" pitchFamily="2" charset="2"/>
              <a:buNone/>
            </a:pPr>
            <a:endParaRPr lang="ru-RU" altLang="ru-RU" smtClean="0"/>
          </a:p>
          <a:p>
            <a:pPr algn="ctr">
              <a:buFont typeface="Wingdings" pitchFamily="2" charset="2"/>
              <a:buNone/>
            </a:pPr>
            <a:r>
              <a:rPr lang="ru-RU" altLang="ru-RU" sz="7200" smtClean="0"/>
              <a:t>О = </a:t>
            </a:r>
            <a:r>
              <a:rPr lang="ru-RU" altLang="ru-RU" sz="9600" smtClean="0">
                <a:solidFill>
                  <a:srgbClr val="C00000"/>
                </a:solidFill>
              </a:rPr>
              <a:t>В</a:t>
            </a:r>
            <a:r>
              <a:rPr lang="ru-RU" altLang="ru-RU" sz="7200" smtClean="0"/>
              <a:t> +</a:t>
            </a:r>
            <a:r>
              <a:rPr lang="ru-RU" altLang="ru-RU" sz="7200" smtClean="0">
                <a:solidFill>
                  <a:srgbClr val="C00000"/>
                </a:solidFill>
              </a:rPr>
              <a:t> </a:t>
            </a:r>
            <a:r>
              <a:rPr lang="ru-RU" altLang="ru-RU" sz="7200" smtClean="0">
                <a:solidFill>
                  <a:srgbClr val="00B050"/>
                </a:solidFill>
              </a:rPr>
              <a:t>О</a:t>
            </a:r>
            <a:endParaRPr lang="ru-RU" altLang="ru-RU" sz="9600" smtClean="0">
              <a:solidFill>
                <a:srgbClr val="C00000"/>
              </a:solidFill>
            </a:endParaRPr>
          </a:p>
        </p:txBody>
      </p:sp>
      <p:pic>
        <p:nvPicPr>
          <p:cNvPr id="15364" name="Picture 4" descr="На главную страницу: КонсультантПлюс - общероссийская сеть распространения правовой информ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60649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218488" cy="663575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rgbClr val="002060"/>
                </a:solidFill>
              </a:rPr>
              <a:t>Воспитание - это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850" y="1268413"/>
            <a:ext cx="8521700" cy="55895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   комплексная социально-педагогическая технология, поддерживающая развитие человека, общества и государства, содействующая решению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стоящих перед ними проблем.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altLang="ru-RU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ru-RU" altLang="ru-RU" sz="2000" smtClean="0"/>
              <a:t>Воспитание ориентировано на достижение определенного </a:t>
            </a:r>
            <a:r>
              <a:rPr lang="ru-RU" altLang="ru-RU" sz="2000" b="1" smtClean="0">
                <a:solidFill>
                  <a:srgbClr val="C00000"/>
                </a:solidFill>
              </a:rPr>
              <a:t>идеала</a:t>
            </a:r>
            <a:r>
              <a:rPr lang="ru-RU" altLang="ru-RU" sz="2000" smtClean="0">
                <a:solidFill>
                  <a:srgbClr val="C00000"/>
                </a:solidFill>
              </a:rPr>
              <a:t>,</a:t>
            </a:r>
            <a:r>
              <a:rPr lang="ru-RU" altLang="ru-RU" sz="2000" smtClean="0"/>
              <a:t> т.е.  того образа человека, который имеет приоритетное значение для общества в конкретно-исторических, социокультурных условиях. </a:t>
            </a:r>
          </a:p>
        </p:txBody>
      </p:sp>
      <p:pic>
        <p:nvPicPr>
          <p:cNvPr id="16388" name="Picture 4" descr="На главную страницу: КонсультантПлюс - общероссийская сеть распространения правовой информ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1126282" cy="112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"Стратегия развития воспитания в Российской Федерации на период до 2025 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20933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800" dirty="0" smtClean="0"/>
              <a:t>Распоряжение Правительства Российской Федерации от 29 мая 2015 г. N 996-р г. Москва 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i="1" dirty="0" smtClean="0"/>
              <a:t>     Стратегия </a:t>
            </a:r>
            <a:r>
              <a:rPr lang="ru-RU" sz="3800" i="1" dirty="0" smtClean="0">
                <a:solidFill>
                  <a:srgbClr val="FF0000"/>
                </a:solidFill>
              </a:rPr>
              <a:t>развивает механизмы</a:t>
            </a:r>
            <a:r>
              <a:rPr lang="ru-RU" sz="3800" i="1" dirty="0" smtClean="0"/>
              <a:t>, предусмотренные Федеральным </a:t>
            </a:r>
            <a:r>
              <a:rPr lang="ru-RU" sz="3800" i="1" dirty="0" smtClean="0">
                <a:solidFill>
                  <a:srgbClr val="FF0000"/>
                </a:solidFill>
              </a:rPr>
              <a:t>законом "Об образовании в Российской Федерации«.</a:t>
            </a:r>
          </a:p>
          <a:p>
            <a:pPr>
              <a:buNone/>
            </a:pPr>
            <a:r>
              <a:rPr lang="ru-RU" sz="3800" dirty="0" smtClean="0"/>
              <a:t>Стратегия учитывает положения </a:t>
            </a:r>
            <a:r>
              <a:rPr lang="ru-RU" sz="3800" dirty="0" smtClean="0">
                <a:solidFill>
                  <a:srgbClr val="FF0000"/>
                </a:solidFill>
              </a:rPr>
              <a:t>Конституции </a:t>
            </a:r>
            <a:r>
              <a:rPr lang="ru-RU" sz="3800" dirty="0" smtClean="0"/>
              <a:t>Российской Федерации, федеральных законов, </a:t>
            </a:r>
            <a:r>
              <a:rPr lang="ru-RU" sz="3800" dirty="0" smtClean="0">
                <a:solidFill>
                  <a:srgbClr val="FF0000"/>
                </a:solidFill>
              </a:rPr>
              <a:t>указов Президента </a:t>
            </a:r>
            <a:r>
              <a:rPr lang="ru-RU" sz="3800" dirty="0" smtClean="0"/>
              <a:t>Российской Федерации, </a:t>
            </a:r>
            <a:r>
              <a:rPr lang="ru-RU" sz="3800" dirty="0" smtClean="0">
                <a:solidFill>
                  <a:srgbClr val="FF0000"/>
                </a:solidFill>
              </a:rPr>
              <a:t>постановлений Правительства </a:t>
            </a:r>
            <a:r>
              <a:rPr lang="ru-RU" sz="3800" dirty="0" smtClean="0"/>
              <a:t>Российской Федерации и иных нормативных правовых актов Российской Федерации, затрагивающих сферы образования.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Разработана во исполнение Национальной стратегии действий в интересах детей на 2012-2017 годы</a:t>
            </a:r>
          </a:p>
          <a:p>
            <a:pPr>
              <a:buNone/>
            </a:pPr>
            <a:endParaRPr lang="ru-RU" sz="38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5513" y="981075"/>
            <a:ext cx="8218487" cy="51450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Стратегия призвана определить </a:t>
            </a:r>
            <a:r>
              <a:rPr lang="ru-RU" dirty="0" smtClean="0">
                <a:solidFill>
                  <a:srgbClr val="FF0000"/>
                </a:solidFill>
              </a:rPr>
              <a:t>приоритеты государственной политики в области воспитания и социализации </a:t>
            </a:r>
            <a:r>
              <a:rPr lang="ru-RU" dirty="0" smtClean="0"/>
              <a:t>детей, </a:t>
            </a:r>
          </a:p>
          <a:p>
            <a:pPr>
              <a:buNone/>
            </a:pPr>
            <a:r>
              <a:rPr lang="ru-RU" dirty="0" smtClean="0"/>
              <a:t>основных направлений и механизмов развития институтов воспитания, </a:t>
            </a:r>
          </a:p>
          <a:p>
            <a:pPr>
              <a:buNone/>
            </a:pPr>
            <a:r>
              <a:rPr lang="ru-RU" dirty="0" smtClean="0"/>
              <a:t>формирования общественно-государственной системы воспитания детей в России с учетом интересов детей, актуальных потребностей общества и государства, глобальных вызовов и условий развития страны в мировом контексте.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Воспитание</a:t>
            </a:r>
            <a:r>
              <a:rPr lang="ru-RU" dirty="0" smtClean="0"/>
              <a:t> детей  - стратегический </a:t>
            </a:r>
            <a:r>
              <a:rPr lang="ru-RU" b="1" dirty="0" smtClean="0">
                <a:solidFill>
                  <a:srgbClr val="FF0000"/>
                </a:solidFill>
              </a:rPr>
              <a:t>общенациональный приоритет</a:t>
            </a:r>
            <a:r>
              <a:rPr lang="ru-RU" dirty="0" smtClean="0"/>
              <a:t>, требующий консолидации усилий различных институтов гражданского общества и ведомств на федеральном, региональном и муниципальном уровнях.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Приоритетная задача РФ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в сфере воспитания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291513" cy="5145088"/>
          </a:xfrm>
        </p:spPr>
        <p:txBody>
          <a:bodyPr/>
          <a:lstStyle/>
          <a:p>
            <a:r>
              <a:rPr lang="ru-RU" dirty="0" smtClean="0"/>
              <a:t>Стратегия создает условия для формирования и реализации комплекса мер, учитывающих особенности современных детей, социальный и психологический контекст их развития, формирует </a:t>
            </a:r>
            <a:r>
              <a:rPr lang="ru-RU" dirty="0" smtClean="0">
                <a:solidFill>
                  <a:srgbClr val="C00000"/>
                </a:solidFill>
              </a:rPr>
              <a:t>предпосылки для консолидации усилий семьи, общества и государства</a:t>
            </a:r>
            <a:r>
              <a:rPr lang="ru-RU" dirty="0" smtClean="0"/>
              <a:t>, направленных на воспитание подрастающего и будущих поколений.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764704"/>
            <a:ext cx="7920880" cy="5361459"/>
          </a:xfrm>
        </p:spPr>
        <p:txBody>
          <a:bodyPr/>
          <a:lstStyle/>
          <a:p>
            <a:r>
              <a:rPr lang="ru-RU" dirty="0" smtClean="0"/>
              <a:t>Стратегия опирается на </a:t>
            </a:r>
            <a:r>
              <a:rPr lang="ru-RU" dirty="0" smtClean="0">
                <a:solidFill>
                  <a:srgbClr val="FF0000"/>
                </a:solidFill>
              </a:rPr>
              <a:t>систему духовно-нравственных ценностей</a:t>
            </a:r>
            <a:r>
              <a:rPr lang="ru-RU" dirty="0" smtClean="0"/>
              <a:t>, сложившихся в процессе культурного развития России, таких как человеколюбие, справедливость, честь, совесть, воля, личное достоинство, вера в добро и стремление к исполнению нравственного долга перед самим собой, своей семьей и своим Отечеством.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7762056" cy="543346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Стратегия ориентирована на </a:t>
            </a:r>
            <a:r>
              <a:rPr lang="ru-RU" dirty="0" smtClean="0">
                <a:solidFill>
                  <a:srgbClr val="FF0000"/>
                </a:solidFill>
              </a:rPr>
              <a:t>развитие социальных институтов воспитания</a:t>
            </a:r>
            <a:r>
              <a:rPr lang="ru-RU" dirty="0" smtClean="0"/>
              <a:t>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обновление воспитательного процесса </a:t>
            </a:r>
            <a:r>
              <a:rPr lang="ru-RU" dirty="0" smtClean="0"/>
              <a:t>в системе общего и дополнительного образования, в сферах физической культуры и спорта, культуры на основе </a:t>
            </a:r>
            <a:r>
              <a:rPr lang="ru-RU" dirty="0" smtClean="0">
                <a:solidFill>
                  <a:srgbClr val="FF0000"/>
                </a:solidFill>
              </a:rPr>
              <a:t>оптимального сочетания отечественных традиций, современного опыта</a:t>
            </a:r>
            <a:r>
              <a:rPr lang="ru-RU" dirty="0" smtClean="0"/>
              <a:t>, достижений научных школ, культурно-исторического, </a:t>
            </a: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системно-деятельностного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подхода </a:t>
            </a:r>
            <a:r>
              <a:rPr lang="ru-RU" dirty="0" smtClean="0"/>
              <a:t>к социальной ситуации развития ребенка.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Ключевые направления развития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 fontScale="40000" lnSpcReduction="20000"/>
          </a:bodyPr>
          <a:lstStyle/>
          <a:p>
            <a:r>
              <a:rPr lang="ru-RU" sz="6700" dirty="0" smtClean="0"/>
              <a:t>поддержка семейного воспитания, расширение воспитательных возможностей информационных ресурсов;</a:t>
            </a:r>
          </a:p>
          <a:p>
            <a:r>
              <a:rPr lang="ru-RU" sz="6700" dirty="0" smtClean="0"/>
              <a:t>поддержка общественных объединений;</a:t>
            </a:r>
          </a:p>
          <a:p>
            <a:r>
              <a:rPr lang="ru-RU" sz="6700" dirty="0" smtClean="0"/>
              <a:t>гражданское, патриотическое, духовное и нравственное воспитание детей;</a:t>
            </a:r>
          </a:p>
          <a:p>
            <a:r>
              <a:rPr lang="ru-RU" sz="6700" dirty="0" smtClean="0"/>
              <a:t>популяризация научных знаний среди детей;</a:t>
            </a:r>
          </a:p>
          <a:p>
            <a:r>
              <a:rPr lang="ru-RU" sz="6700" dirty="0" smtClean="0"/>
              <a:t>физическое воспитание и формирование культуры здоровья;</a:t>
            </a:r>
          </a:p>
          <a:p>
            <a:r>
              <a:rPr lang="ru-RU" sz="6700" dirty="0" smtClean="0"/>
              <a:t>трудовое воспитание и профессиональное самоопределение;</a:t>
            </a:r>
          </a:p>
          <a:p>
            <a:r>
              <a:rPr lang="ru-RU" sz="6700" dirty="0" smtClean="0"/>
              <a:t>экологическое воспитание.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539750" y="476250"/>
            <a:ext cx="4032250" cy="2016125"/>
          </a:xfrm>
          <a:prstGeom prst="cloudCallout">
            <a:avLst>
              <a:gd name="adj1" fmla="val 110519"/>
              <a:gd name="adj2" fmla="val 91991"/>
            </a:avLst>
          </a:prstGeom>
          <a:solidFill>
            <a:srgbClr val="FFFF99"/>
          </a:solidFill>
          <a:ln w="38100" cmpd="dbl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0033CC"/>
                </a:solidFill>
                <a:latin typeface="Times New Roman" pitchFamily="18" charset="0"/>
              </a:rPr>
              <a:t>КАК ВОПИТЫВАТЬ</a:t>
            </a:r>
            <a:r>
              <a:rPr lang="en-US" altLang="ru-RU" sz="2000" b="1">
                <a:solidFill>
                  <a:srgbClr val="0033CC"/>
                </a:solidFill>
                <a:latin typeface="Times New Roman" pitchFamily="18" charset="0"/>
              </a:rPr>
              <a:t>?</a:t>
            </a:r>
            <a:endParaRPr lang="ru-RU" altLang="ru-RU" sz="20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5435600" y="188913"/>
            <a:ext cx="3708400" cy="2160587"/>
          </a:xfrm>
          <a:prstGeom prst="cloudCallout">
            <a:avLst>
              <a:gd name="adj1" fmla="val 41157"/>
              <a:gd name="adj2" fmla="val 131370"/>
            </a:avLst>
          </a:prstGeom>
          <a:solidFill>
            <a:srgbClr val="FFFF99"/>
          </a:solidFill>
          <a:ln w="222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</a:rPr>
              <a:t>КОГО ВОСПИТЫВАТЬ</a:t>
            </a:r>
            <a:r>
              <a:rPr lang="en-US" altLang="ru-RU" sz="2000" b="1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ru-RU" altLang="ru-RU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619250" y="3213100"/>
            <a:ext cx="4608513" cy="2736850"/>
          </a:xfrm>
          <a:prstGeom prst="cloudCallout">
            <a:avLst>
              <a:gd name="adj1" fmla="val 95833"/>
              <a:gd name="adj2" fmla="val -26870"/>
            </a:avLst>
          </a:prstGeom>
          <a:solidFill>
            <a:srgbClr val="FFFF99"/>
          </a:solidFill>
          <a:ln w="2222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b="1">
              <a:solidFill>
                <a:srgbClr val="000066"/>
              </a:solidFill>
              <a:latin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990000"/>
                </a:solidFill>
                <a:latin typeface="Times New Roman" pitchFamily="18" charset="0"/>
              </a:rPr>
              <a:t>КТО ВОСПИТЫВАЕТ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40" grpId="0" animBg="1"/>
      <p:bldP spid="696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Предполагается реализовывать меры по:</a:t>
            </a:r>
          </a:p>
          <a:p>
            <a:r>
              <a:rPr lang="ru-RU" sz="2800" dirty="0" smtClean="0"/>
              <a:t>совершенствованию системы правовой и судебной </a:t>
            </a:r>
            <a:r>
              <a:rPr lang="ru-RU" sz="2800" dirty="0" smtClean="0">
                <a:solidFill>
                  <a:srgbClr val="FF0000"/>
                </a:solidFill>
              </a:rPr>
              <a:t>защиты интересов семьи и детей </a:t>
            </a:r>
            <a:r>
              <a:rPr lang="ru-RU" sz="2800" dirty="0" smtClean="0"/>
              <a:t>на основе </a:t>
            </a:r>
            <a:r>
              <a:rPr lang="ru-RU" sz="2800" b="1" dirty="0" smtClean="0">
                <a:solidFill>
                  <a:srgbClr val="FF0000"/>
                </a:solidFill>
              </a:rPr>
              <a:t>приоритетного права родителей н</a:t>
            </a:r>
            <a:r>
              <a:rPr lang="ru-RU" sz="2800" dirty="0" smtClean="0"/>
              <a:t>а воспитание детей;</a:t>
            </a:r>
          </a:p>
          <a:p>
            <a:r>
              <a:rPr lang="ru-RU" sz="2800" dirty="0" smtClean="0"/>
              <a:t>повышению </a:t>
            </a:r>
            <a:r>
              <a:rPr lang="ru-RU" sz="2800" dirty="0" smtClean="0">
                <a:solidFill>
                  <a:srgbClr val="FF0000"/>
                </a:solidFill>
              </a:rPr>
              <a:t>престижа профессий</a:t>
            </a:r>
            <a:r>
              <a:rPr lang="ru-RU" sz="2800" dirty="0" smtClean="0"/>
              <a:t>, связанных с воспитанием детей, по подготовке, переподготовке и повышению квалификации работников; формированию системы организации научных исследований в области воспитания и социализации детей;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изучению влияния информационных и коммуникационных технологий</a:t>
            </a:r>
            <a:r>
              <a:rPr lang="ru-RU" sz="2800" dirty="0" smtClean="0"/>
              <a:t> на психическое здоровье детей, на их интеллектуальные способности и эмоциональное развитие;</a:t>
            </a:r>
          </a:p>
          <a:p>
            <a:r>
              <a:rPr lang="ru-RU" sz="2800" dirty="0" smtClean="0"/>
              <a:t>проведению психолого-педагогических и социологических </a:t>
            </a:r>
            <a:r>
              <a:rPr lang="ru-RU" sz="2800" dirty="0" smtClean="0">
                <a:solidFill>
                  <a:srgbClr val="FF0000"/>
                </a:solidFill>
              </a:rPr>
              <a:t>исследований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435975" cy="620713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C00000"/>
                </a:solidFill>
              </a:rPr>
              <a:t>Ожидаемые результаты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0" y="549275"/>
            <a:ext cx="8964613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000" b="1" smtClean="0"/>
              <a:t>Реализация Стратегии развития воспитания в Российской Федерации должна обеспечить:</a:t>
            </a:r>
          </a:p>
          <a:p>
            <a:pPr>
              <a:buFont typeface="Arial" charset="0"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значимость воспитания </a:t>
            </a:r>
            <a:r>
              <a:rPr lang="ru-RU" altLang="ru-RU" sz="2000" smtClean="0"/>
              <a:t>в общественном сознании;</a:t>
            </a:r>
          </a:p>
          <a:p>
            <a:pPr>
              <a:buFont typeface="Arial" charset="0"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укрепление российской гражданской идентичности, традиционных общенациональных ценностей</a:t>
            </a:r>
            <a:r>
              <a:rPr lang="ru-RU" altLang="ru-RU" sz="2000" smtClean="0"/>
              <a:t>, устойчивости и сплоченности российского общества;</a:t>
            </a:r>
          </a:p>
          <a:p>
            <a:pPr>
              <a:buFont typeface="Arial" charset="0"/>
              <a:buNone/>
            </a:pPr>
            <a:r>
              <a:rPr lang="ru-RU" altLang="ru-RU" sz="2000" smtClean="0"/>
              <a:t>повышение общественного </a:t>
            </a:r>
            <a:r>
              <a:rPr lang="ru-RU" altLang="ru-RU" sz="2000" smtClean="0">
                <a:solidFill>
                  <a:srgbClr val="C00000"/>
                </a:solidFill>
              </a:rPr>
              <a:t>престижа семьи</a:t>
            </a:r>
            <a:r>
              <a:rPr lang="ru-RU" altLang="ru-RU" sz="2000" smtClean="0"/>
              <a:t>, отцовства и материнства, сохранение и возрождение традиционных семейных ценностей;</a:t>
            </a:r>
          </a:p>
          <a:p>
            <a:pPr>
              <a:buFont typeface="Arial" charset="0"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развитие общественно-государственной системы воспитания</a:t>
            </a:r>
            <a:r>
              <a:rPr lang="ru-RU" altLang="ru-RU" sz="2000" smtClean="0"/>
              <a:t>, основанной на координации и консолидации усилий всех ее институтов, современной развитой инфраструктуре, </a:t>
            </a:r>
          </a:p>
          <a:p>
            <a:pPr>
              <a:buFont typeface="Arial" charset="0"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использования лучшего педагогического опыта </a:t>
            </a:r>
            <a:r>
              <a:rPr lang="ru-RU" altLang="ru-RU" sz="2000" smtClean="0"/>
              <a:t>воспитательной деятельности;</a:t>
            </a:r>
          </a:p>
          <a:p>
            <a:pPr>
              <a:buFont typeface="Arial" charset="0"/>
              <a:buNone/>
            </a:pPr>
            <a:r>
              <a:rPr lang="ru-RU" altLang="ru-RU" sz="2000" b="1" smtClean="0"/>
              <a:t>утверждение в детской среде </a:t>
            </a:r>
            <a:r>
              <a:rPr lang="ru-RU" altLang="ru-RU" sz="2000" b="1" smtClean="0">
                <a:solidFill>
                  <a:srgbClr val="C00000"/>
                </a:solidFill>
              </a:rPr>
              <a:t>позитивных моделей поведения </a:t>
            </a:r>
            <a:r>
              <a:rPr lang="ru-RU" altLang="ru-RU" sz="2000" smtClean="0"/>
              <a:t>как нормы, снижение уровня негативных социальных явлений;</a:t>
            </a:r>
          </a:p>
          <a:p>
            <a:pPr>
              <a:buFont typeface="Arial" charset="0"/>
              <a:buNone/>
            </a:pPr>
            <a:r>
              <a:rPr lang="ru-RU" altLang="ru-RU" sz="2000" smtClean="0"/>
              <a:t>развитие и поддержка социально-значимых детских, семейных и родительских инициатив…</a:t>
            </a:r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3810D-5625-42AB-8C22-4BC164FC096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09857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П Л А Н мероприятий 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по реализации в 2016 - 2020 годах </a:t>
            </a:r>
            <a:br>
              <a:rPr lang="ru-RU" sz="2700" b="1" dirty="0" smtClean="0"/>
            </a:br>
            <a:r>
              <a:rPr lang="ru-RU" sz="2700" b="1" dirty="0" smtClean="0"/>
              <a:t>Стратегии развития воспитания в Российской Федерации</a:t>
            </a:r>
            <a:br>
              <a:rPr lang="ru-RU" sz="2700" b="1" dirty="0" smtClean="0"/>
            </a:br>
            <a:r>
              <a:rPr lang="ru-RU" sz="2700" b="1" dirty="0" smtClean="0"/>
              <a:t> на период до 2025 года</a:t>
            </a:r>
            <a:br>
              <a:rPr lang="ru-RU" sz="2700" b="1" dirty="0" smtClean="0"/>
            </a:br>
            <a:r>
              <a:rPr lang="ru-RU" sz="2700" b="1" dirty="0" smtClean="0"/>
              <a:t>   </a:t>
            </a:r>
            <a:r>
              <a:rPr lang="ru-RU" sz="2700" i="1" dirty="0" smtClean="0"/>
              <a:t>УТВЕРЖДЕН распоряжением Правительства Российской Федерации от 12 марта 2016 г. № 423-р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квартал 2016 г.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Внесение изменений в федеральные государственные образовательные стандарты общего образования в части воспитания и социализации обучающихся </a:t>
            </a:r>
          </a:p>
          <a:p>
            <a:pPr>
              <a:buNone/>
            </a:pPr>
            <a:r>
              <a:rPr lang="ru-RU" dirty="0" smtClean="0"/>
              <a:t>   в соответствии со </a:t>
            </a:r>
            <a:r>
              <a:rPr lang="ru-RU" b="1" dirty="0" smtClean="0"/>
              <a:t>Стратегие</a:t>
            </a:r>
            <a:r>
              <a:rPr lang="ru-RU" dirty="0" smtClean="0"/>
              <a:t>й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квартал 2016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предложений по внесению изменений и дополнений в части совершенствования системы правовой и судебной защиты интересов семьи и детей на основе приоритетного права родителей на воспитание детей в нормативные правовые акты по результатам анализа нормативных правовых актов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квартал 2016 г.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проекта концепции развития </a:t>
            </a:r>
            <a:r>
              <a:rPr lang="ru-RU" dirty="0" smtClean="0">
                <a:solidFill>
                  <a:srgbClr val="FF0000"/>
                </a:solidFill>
              </a:rPr>
              <a:t>школьных информационно-библиотечных центров </a:t>
            </a:r>
          </a:p>
          <a:p>
            <a:r>
              <a:rPr lang="ru-RU" dirty="0" smtClean="0"/>
              <a:t>Информационно-методическая поддержка деятельности профессиональных ассоциаций и </a:t>
            </a:r>
            <a:r>
              <a:rPr lang="ru-RU" dirty="0" smtClean="0">
                <a:solidFill>
                  <a:srgbClr val="FF0000"/>
                </a:solidFill>
              </a:rPr>
              <a:t>общественных организаций </a:t>
            </a:r>
            <a:r>
              <a:rPr lang="ru-RU" dirty="0" smtClean="0"/>
              <a:t>в области развития воспитания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</a:t>
            </a:r>
            <a:r>
              <a:rPr lang="ru-RU" dirty="0" smtClean="0"/>
              <a:t>квартал 2016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</a:t>
            </a:r>
            <a:r>
              <a:rPr lang="ru-RU" dirty="0" smtClean="0">
                <a:solidFill>
                  <a:srgbClr val="FF0000"/>
                </a:solidFill>
              </a:rPr>
              <a:t>региональных программ </a:t>
            </a:r>
            <a:r>
              <a:rPr lang="ru-RU" dirty="0" smtClean="0"/>
              <a:t>развития воспитания и планов мероприятий по реализации Стратегии </a:t>
            </a:r>
          </a:p>
          <a:p>
            <a:r>
              <a:rPr lang="ru-RU" dirty="0" smtClean="0"/>
              <a:t>Обеспечение </a:t>
            </a:r>
            <a:r>
              <a:rPr lang="ru-RU" dirty="0" smtClean="0">
                <a:solidFill>
                  <a:srgbClr val="FF0000"/>
                </a:solidFill>
              </a:rPr>
              <a:t>взаимодействия с традиционными религиозными организациями</a:t>
            </a:r>
            <a:r>
              <a:rPr lang="ru-RU" dirty="0" smtClean="0"/>
              <a:t> по вопросу духовно- нравственного воспитания обучающихся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IV квартал 2016 г. (далее ежегодно)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информационно-методического обеспечения мероприятий </a:t>
            </a:r>
            <a:r>
              <a:rPr lang="ru-RU" dirty="0" smtClean="0">
                <a:solidFill>
                  <a:srgbClr val="FF0000"/>
                </a:solidFill>
              </a:rPr>
              <a:t>по просвещению родителей </a:t>
            </a:r>
            <a:r>
              <a:rPr lang="ru-RU" dirty="0" smtClean="0"/>
              <a:t>(законных представителей) в области повышения компетенций в вопросах детско-родительских и семейных отношений, воспитания детей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ежегодно, начиная с IV квартала 2016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Проведение детских фестивалей, конкурсов, соревнований и иных мероприятий, направленных: на гражданское воспитание; на патриотическое воспитание; на духовно-нравственное воспитание; на физическое воспитание; на трудовое воспитание; на экологическое воспитание; на приобщение детей к культурному наследию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квартал 2016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Размещение материалов по вопросам воспитания</a:t>
            </a:r>
            <a:r>
              <a:rPr lang="ru-RU" dirty="0" smtClean="0"/>
              <a:t> </a:t>
            </a:r>
            <a:r>
              <a:rPr lang="ru-RU" b="1" dirty="0" smtClean="0"/>
              <a:t>на едином национальном портале </a:t>
            </a:r>
            <a:r>
              <a:rPr lang="ru-RU" dirty="0" smtClean="0"/>
              <a:t>дополнительного образования детей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3850" y="115888"/>
            <a:ext cx="8820150" cy="62658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altLang="ru-RU" sz="4000" b="1" dirty="0" smtClean="0">
                <a:solidFill>
                  <a:srgbClr val="C00000"/>
                </a:solidFill>
                <a:latin typeface="+mj-lt"/>
              </a:rPr>
              <a:t>Нормативные документы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ru-RU" altLang="ru-RU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altLang="ru-RU" sz="3100" b="1" dirty="0" smtClean="0"/>
              <a:t>  </a:t>
            </a:r>
            <a:r>
              <a:rPr lang="ru-RU" altLang="ru-RU" sz="3100" b="1" dirty="0" smtClean="0">
                <a:latin typeface="+mj-lt"/>
              </a:rPr>
              <a:t>ФГОС НОО</a:t>
            </a:r>
          </a:p>
          <a:p>
            <a:pPr marL="0" indent="0">
              <a:buFont typeface="Arial" pitchFamily="34" charset="0"/>
              <a:buChar char="•"/>
              <a:defRPr/>
            </a:pPr>
            <a:endParaRPr lang="ru-RU" altLang="ru-RU" sz="3100" b="1" dirty="0" smtClean="0">
              <a:latin typeface="+mj-lt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US" sz="3100" b="1" dirty="0" smtClean="0">
                <a:latin typeface="+mj-lt"/>
              </a:rPr>
              <a:t> </a:t>
            </a:r>
            <a:r>
              <a:rPr lang="ru-RU" sz="3100" b="1" dirty="0" smtClean="0">
                <a:latin typeface="+mj-lt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Концепция духовно-нравственного       развития и воспитания личности гражданина </a:t>
            </a:r>
            <a:r>
              <a:rPr lang="en-US" sz="3100" b="1" dirty="0" smtClean="0">
                <a:solidFill>
                  <a:srgbClr val="C00000"/>
                </a:solidFill>
                <a:latin typeface="+mj-lt"/>
              </a:rPr>
              <a:t>   </a:t>
            </a: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России</a:t>
            </a:r>
            <a:br>
              <a:rPr lang="ru-RU" sz="3100" b="1" dirty="0" smtClean="0">
                <a:solidFill>
                  <a:srgbClr val="C00000"/>
                </a:solidFill>
                <a:latin typeface="+mj-lt"/>
              </a:rPr>
            </a:br>
            <a:endParaRPr lang="ru-RU" sz="3100" u="sng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altLang="ru-RU" sz="3100" b="1" dirty="0" smtClean="0">
                <a:latin typeface="+mj-lt"/>
              </a:rPr>
              <a:t>  Федеральный закон   «Об образовании в Российской    Федерации»</a:t>
            </a:r>
          </a:p>
          <a:p>
            <a:pPr marL="0" indent="0">
              <a:buFont typeface="Arial" pitchFamily="34" charset="0"/>
              <a:buChar char="•"/>
              <a:defRPr/>
            </a:pPr>
            <a:endParaRPr lang="ru-RU" altLang="ru-RU" sz="3100" b="1" u="sng" dirty="0" smtClean="0">
              <a:latin typeface="+mj-lt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sz="3100" b="1" dirty="0" smtClean="0">
                <a:latin typeface="+mj-lt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+mj-lt"/>
              </a:rPr>
              <a:t>Профессиональный стандарт «Педагог»</a:t>
            </a:r>
          </a:p>
          <a:p>
            <a:pPr marL="0" indent="0">
              <a:buFont typeface="Arial" pitchFamily="34" charset="0"/>
              <a:buChar char="•"/>
              <a:defRPr/>
            </a:pPr>
            <a:endParaRPr lang="ru-RU" sz="3100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altLang="ru-RU" sz="3100" b="1" dirty="0" smtClean="0">
                <a:latin typeface="+mj-lt"/>
              </a:rPr>
              <a:t> Стратегия развития воспитания в РФ на период до 2025 года</a:t>
            </a:r>
          </a:p>
          <a:p>
            <a:pPr marL="0" indent="0">
              <a:buFont typeface="Arial" pitchFamily="34" charset="0"/>
              <a:buChar char="•"/>
              <a:defRPr/>
            </a:pPr>
            <a:endParaRPr lang="ru-RU" altLang="ru-RU" sz="2600" b="1" dirty="0" smtClean="0">
              <a:latin typeface="+mj-lt"/>
            </a:endParaRPr>
          </a:p>
          <a:p>
            <a:pPr marL="0" indent="0">
              <a:buFont typeface="Arial" pitchFamily="34" charset="0"/>
              <a:buChar char="•"/>
              <a:defRPr/>
            </a:pPr>
            <a:endParaRPr lang="ru-RU" altLang="ru-RU" sz="2600" b="1" dirty="0" smtClean="0">
              <a:latin typeface="+mj-lt"/>
            </a:endParaRPr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sz="2600" dirty="0" smtClean="0"/>
              <a:t> </a:t>
            </a:r>
            <a:r>
              <a:rPr lang="ru-RU" sz="2600" dirty="0" smtClean="0">
                <a:solidFill>
                  <a:srgbClr val="C00000"/>
                </a:solidFill>
              </a:rPr>
              <a:t>Концепция государственной семейной политики в Российской Федерации на период до 2025 года</a:t>
            </a:r>
          </a:p>
          <a:p>
            <a:pPr marL="0" indent="0"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sz="2600" dirty="0" smtClean="0"/>
              <a:t> Концепция развития дополнительного образования детей</a:t>
            </a:r>
          </a:p>
          <a:p>
            <a:pPr marL="0" indent="0">
              <a:buFont typeface="Arial" pitchFamily="34" charset="0"/>
              <a:buChar char="•"/>
              <a:defRPr/>
            </a:pPr>
            <a:endParaRPr lang="ru-RU" sz="2600" dirty="0" smtClean="0"/>
          </a:p>
          <a:p>
            <a:pPr marL="0" indent="0">
              <a:buFont typeface="Arial" pitchFamily="34" charset="0"/>
              <a:buChar char="•"/>
              <a:defRPr/>
            </a:pPr>
            <a:r>
              <a:rPr lang="ru-RU" sz="2600" dirty="0" smtClean="0"/>
              <a:t> </a:t>
            </a:r>
            <a:r>
              <a:rPr lang="ru-RU" sz="2600" dirty="0" smtClean="0">
                <a:solidFill>
                  <a:srgbClr val="C00000"/>
                </a:solidFill>
              </a:rPr>
              <a:t>Национальная  стратегия действий в интересах детей на 2012–2017 годы</a:t>
            </a:r>
          </a:p>
          <a:p>
            <a:pPr marL="0" indent="0">
              <a:buFont typeface="Arial" pitchFamily="34" charset="0"/>
              <a:buChar char="•"/>
              <a:defRPr/>
            </a:pPr>
            <a:endParaRPr lang="ru-RU" sz="2200" dirty="0" smtClean="0"/>
          </a:p>
          <a:p>
            <a:pPr marL="0" indent="0">
              <a:buFont typeface="Arial" pitchFamily="34" charset="0"/>
              <a:buChar char="•"/>
              <a:defRPr/>
            </a:pPr>
            <a:endParaRPr lang="ru-RU" altLang="ru-RU" sz="2800" b="1" dirty="0" smtClean="0">
              <a:latin typeface="+mj-lt"/>
            </a:endParaRPr>
          </a:p>
          <a:p>
            <a:pPr marL="0" indent="0">
              <a:buFont typeface="Arial" pitchFamily="34" charset="0"/>
              <a:buChar char="•"/>
              <a:defRPr/>
            </a:pPr>
            <a:endParaRPr lang="ru-RU" altLang="ru-RU" sz="2800" b="1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ru-RU" altLang="ru-RU" sz="2000" b="1" dirty="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115888"/>
            <a:ext cx="7397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Тишков, Данилюк, Кондаков - Концепция духовно-нравственного развития и воспитания личности гражданина России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1628775"/>
            <a:ext cx="466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На главную страницу: КонсультантПлюс - общероссийская сеть распространения правовой информ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52936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863" y="3861048"/>
            <a:ext cx="84613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квартал 2017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Разработка методических рекомендаций по совершенствованию </a:t>
            </a:r>
            <a:r>
              <a:rPr lang="ru-RU" dirty="0" smtClean="0">
                <a:solidFill>
                  <a:srgbClr val="FF0000"/>
                </a:solidFill>
              </a:rPr>
              <a:t>сетевого взаимодействия в системе воспитания </a:t>
            </a:r>
          </a:p>
          <a:p>
            <a:r>
              <a:rPr lang="ru-RU" dirty="0" smtClean="0"/>
              <a:t>Разработка методических рекомендаций по организационно-методической поддержке деятельности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ежегодно, начиная с IV квартала 2016 г.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Анализ, </a:t>
            </a:r>
            <a:r>
              <a:rPr lang="ru-RU" dirty="0" smtClean="0">
                <a:solidFill>
                  <a:srgbClr val="FF0000"/>
                </a:solidFill>
              </a:rPr>
              <a:t>распространение лучших практик </a:t>
            </a:r>
            <a:r>
              <a:rPr lang="ru-RU" dirty="0" smtClean="0"/>
              <a:t>и технологий воспитания и социализации обучающихся, в том числе по проблемам духовно-нравственного воспитания, сохранению семейных ценностей, и </a:t>
            </a:r>
            <a:r>
              <a:rPr lang="ru-RU" dirty="0" smtClean="0">
                <a:solidFill>
                  <a:srgbClr val="FF0000"/>
                </a:solidFill>
              </a:rPr>
              <a:t>создание банка данных </a:t>
            </a:r>
            <a:r>
              <a:rPr lang="ru-RU" dirty="0" smtClean="0"/>
              <a:t>лучших практик и технологий воспитания и социализации обучающихся </a:t>
            </a:r>
          </a:p>
          <a:p>
            <a:r>
              <a:rPr lang="ru-RU" dirty="0" smtClean="0"/>
              <a:t>Проведение </a:t>
            </a:r>
            <a:r>
              <a:rPr lang="ru-RU" b="1" dirty="0" smtClean="0"/>
              <a:t>конкурса </a:t>
            </a:r>
            <a:r>
              <a:rPr lang="ru-RU" dirty="0" smtClean="0"/>
              <a:t>педагогических работников </a:t>
            </a:r>
            <a:r>
              <a:rPr lang="ru-RU" dirty="0" smtClean="0">
                <a:solidFill>
                  <a:srgbClr val="FF0000"/>
                </a:solidFill>
              </a:rPr>
              <a:t>"Воспитать человека"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ежегодно, начиная с IV квартала 2016 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Проведение общероссийских съездов, конференций, семинаров по актуальным вопросам воспитания </a:t>
            </a:r>
          </a:p>
          <a:p>
            <a:r>
              <a:rPr lang="ru-RU" dirty="0" smtClean="0"/>
              <a:t>Реализация комплексного проекта "Российский родительский университет(2016-2017)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2018 -2019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Разработка предложений по учреждению нагрудного знака для поощрения родителей (законных представителей), педагогических работников и общественных деятелей, добившихся наибольших успехов в воспитании детей и молодежи </a:t>
            </a:r>
          </a:p>
          <a:p>
            <a:r>
              <a:rPr lang="ru-RU" dirty="0" smtClean="0"/>
              <a:t>Внедрение профессионального стандарта "Специалист в области воспитания"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0"/>
            <a:ext cx="2195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4178-FF99-4408-8248-96FFEA16ED62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25604" name="Содержимое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462963" cy="54340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ФГОС: </a:t>
            </a:r>
            <a:r>
              <a:rPr lang="ru-RU" altLang="ru-RU" b="1" dirty="0" smtClean="0"/>
              <a:t>Требования к содержанию и условиям воспитания    направлены на обеспечение:</a:t>
            </a:r>
            <a:r>
              <a:rPr lang="ru-RU" altLang="ru-RU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3000" dirty="0" smtClean="0">
                <a:solidFill>
                  <a:srgbClr val="FF0000"/>
                </a:solidFill>
              </a:rPr>
              <a:t>единства обучения и воспитания,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3000" dirty="0" smtClean="0"/>
              <a:t>формирование единого воспитательного пространства образовательного учреждения и </a:t>
            </a:r>
            <a:r>
              <a:rPr lang="ru-RU" altLang="ru-RU" sz="3000" dirty="0" smtClean="0">
                <a:solidFill>
                  <a:srgbClr val="FF0000"/>
                </a:solidFill>
              </a:rPr>
              <a:t>усиление его воспитательной функции </a:t>
            </a:r>
            <a:r>
              <a:rPr lang="ru-RU" altLang="ru-RU" sz="3000" dirty="0" smtClean="0"/>
              <a:t>в широкоформатном контексте актуальных проблем духовно-нравственного становления подрастающих поколений граждан новой России.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направления развития воспитания школьников в рамках ФГОС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773238"/>
            <a:ext cx="8713788" cy="496887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>
                <a:solidFill>
                  <a:srgbClr val="002060"/>
                </a:solidFill>
              </a:rPr>
              <a:t>Воспитание на уроке и во внеурочной деятельности;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>
                <a:solidFill>
                  <a:srgbClr val="002060"/>
                </a:solidFill>
              </a:rPr>
              <a:t>Владение технологиями  воспитательного воздействия на современных детей и их родителей;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>
                <a:solidFill>
                  <a:srgbClr val="FF0000"/>
                </a:solidFill>
              </a:rPr>
              <a:t>Внеурочная занятость </a:t>
            </a:r>
            <a:r>
              <a:rPr lang="ru-RU" altLang="ru-RU" sz="2400" b="1" smtClean="0">
                <a:solidFill>
                  <a:srgbClr val="FF0000"/>
                </a:solidFill>
              </a:rPr>
              <a:t>каждого школьника</a:t>
            </a:r>
            <a:r>
              <a:rPr lang="ru-RU" altLang="ru-RU" sz="2400" smtClean="0">
                <a:solidFill>
                  <a:srgbClr val="002060"/>
                </a:solidFill>
              </a:rPr>
              <a:t>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b="1" smtClean="0">
                <a:solidFill>
                  <a:srgbClr val="FF0000"/>
                </a:solidFill>
              </a:rPr>
              <a:t>Партнёрские отношения </a:t>
            </a:r>
            <a:r>
              <a:rPr lang="ru-RU" altLang="ru-RU" sz="2400" smtClean="0">
                <a:solidFill>
                  <a:srgbClr val="FF0000"/>
                </a:solidFill>
              </a:rPr>
              <a:t>с семьёй </a:t>
            </a:r>
            <a:r>
              <a:rPr lang="ru-RU" altLang="ru-RU" sz="2400" smtClean="0">
                <a:solidFill>
                  <a:srgbClr val="002060"/>
                </a:solidFill>
              </a:rPr>
              <a:t>и всеми субъектами воспитания на своей территории;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>
                <a:solidFill>
                  <a:srgbClr val="002060"/>
                </a:solidFill>
              </a:rPr>
              <a:t>Поддержка  детских инициатив, возможность получения школьниками опыта социального действия;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>
                <a:solidFill>
                  <a:srgbClr val="002060"/>
                </a:solidFill>
              </a:rPr>
              <a:t>Инициирование развития школы  как  воспитательной системы;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>
                <a:solidFill>
                  <a:srgbClr val="002060"/>
                </a:solidFill>
              </a:rPr>
              <a:t>Поддержка  педагогов в роли  Воспитателей.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403649" y="1341439"/>
            <a:ext cx="2448272" cy="8634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7C8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rgbClr val="002060"/>
                </a:solidFill>
              </a:rPr>
              <a:t>Предметным</a:t>
            </a:r>
          </a:p>
          <a:p>
            <a:pPr algn="ctr"/>
            <a:endParaRPr lang="ru-RU" altLang="ru-RU" sz="2000" b="1">
              <a:solidFill>
                <a:schemeClr val="bg2"/>
              </a:solidFill>
            </a:endParaRP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4932040" y="1340768"/>
            <a:ext cx="3961705" cy="108012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smtClean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ru-RU" altLang="ru-RU" sz="2400" b="1" smtClean="0">
                <a:solidFill>
                  <a:srgbClr val="002060"/>
                </a:solidFill>
              </a:rPr>
              <a:t>Метапредметным</a:t>
            </a:r>
          </a:p>
          <a:p>
            <a:pPr algn="ctr" eaLnBrk="1" hangingPunct="1">
              <a:defRPr/>
            </a:pPr>
            <a:endParaRPr lang="ru-RU" altLang="ru-RU" b="1" smtClean="0">
              <a:solidFill>
                <a:schemeClr val="bg2"/>
              </a:solidFill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 flipH="1">
            <a:off x="1475654" y="2780928"/>
            <a:ext cx="7057157" cy="2592289"/>
          </a:xfrm>
          <a:prstGeom prst="ellipse">
            <a:avLst/>
          </a:prstGeom>
          <a:solidFill>
            <a:srgbClr val="92D050">
              <a:alpha val="59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 smtClean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Личностным</a:t>
            </a:r>
          </a:p>
          <a:p>
            <a:pPr algn="ctr" eaLnBrk="1" hangingPunct="1">
              <a:defRPr/>
            </a:pPr>
            <a:endParaRPr lang="ru-RU" altLang="ru-RU" b="1" dirty="0" smtClean="0"/>
          </a:p>
          <a:p>
            <a:pPr algn="ctr" eaLnBrk="1" hangingPunct="1">
              <a:defRPr/>
            </a:pPr>
            <a:r>
              <a:rPr lang="ru-RU" altLang="ru-RU" b="1" dirty="0" smtClean="0"/>
              <a:t>способность к саморазвитию; </a:t>
            </a:r>
          </a:p>
          <a:p>
            <a:pPr algn="ctr" eaLnBrk="1" hangingPunct="1">
              <a:defRPr/>
            </a:pPr>
            <a:r>
              <a:rPr lang="ru-RU" altLang="ru-RU" b="1" dirty="0" smtClean="0"/>
              <a:t>мотивация  к  познанию; </a:t>
            </a:r>
          </a:p>
          <a:p>
            <a:pPr algn="ctr" eaLnBrk="1" hangingPunct="1">
              <a:defRPr/>
            </a:pPr>
            <a:r>
              <a:rPr lang="ru-RU" altLang="ru-RU" b="1" dirty="0" smtClean="0"/>
              <a:t>ценностно-смысловые  установки; </a:t>
            </a:r>
          </a:p>
          <a:p>
            <a:pPr algn="ctr" eaLnBrk="1" hangingPunct="1">
              <a:defRPr/>
            </a:pPr>
            <a:r>
              <a:rPr lang="ru-RU" altLang="ru-RU" b="1" dirty="0" smtClean="0"/>
              <a:t>социальные компетенции;  </a:t>
            </a:r>
          </a:p>
          <a:p>
            <a:pPr algn="ctr" eaLnBrk="1" hangingPunct="1">
              <a:defRPr/>
            </a:pPr>
            <a:r>
              <a:rPr lang="ru-RU" altLang="ru-RU" b="1" dirty="0" smtClean="0"/>
              <a:t>личностные качества;</a:t>
            </a:r>
          </a:p>
          <a:p>
            <a:pPr algn="ctr" eaLnBrk="1" hangingPunct="1">
              <a:defRPr/>
            </a:pPr>
            <a:r>
              <a:rPr lang="ru-RU" altLang="ru-RU" b="1" dirty="0" smtClean="0"/>
              <a:t> основы  гражданской идентичности </a:t>
            </a:r>
            <a:endParaRPr lang="en-US" altLang="ru-RU" b="1" dirty="0" smtClean="0"/>
          </a:p>
          <a:p>
            <a:pPr algn="ctr" eaLnBrk="1" hangingPunct="1">
              <a:defRPr/>
            </a:pPr>
            <a:endParaRPr lang="ru-RU" altLang="ru-RU" b="1" dirty="0" smtClean="0"/>
          </a:p>
          <a:p>
            <a:pPr algn="ctr" eaLnBrk="1" hangingPunct="1">
              <a:defRPr/>
            </a:pPr>
            <a:endParaRPr lang="ru-RU" altLang="ru-RU" dirty="0" smtClean="0">
              <a:solidFill>
                <a:schemeClr val="bg2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444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ФГОС  </a:t>
            </a:r>
            <a:b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устанавливает  требования к результатам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752975" y="307975"/>
            <a:ext cx="25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b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endParaRPr lang="ru-RU" b="1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4" grpId="0" animBg="1"/>
      <p:bldP spid="378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467544" y="332657"/>
            <a:ext cx="6552728" cy="637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Calibri" pitchFamily="34" charset="0"/>
              </a:rPr>
              <a:t>любящий свой народ, свой край и свою Родину;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Calibri" pitchFamily="34" charset="0"/>
              </a:rPr>
              <a:t>уважающий и принимающий ценности семьи и общества;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Calibri" pitchFamily="34" charset="0"/>
              </a:rPr>
              <a:t>любознательный, активно и заинтересованно познающий мир;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Calibri" pitchFamily="34" charset="0"/>
              </a:rPr>
              <a:t>владеющий основами умения учиться, способный к организации собственной деятельности;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Calibri" pitchFamily="34" charset="0"/>
              </a:rPr>
              <a:t>готовый самостоятельно действовать и отвечать за свои поступки перед семьей и обществом; доброжелательный, умеющий слушать и слышать собеседника, обосновывать свою позицию, высказывать свое мнение;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2400" dirty="0">
                <a:solidFill>
                  <a:srgbClr val="000000"/>
                </a:solidFill>
                <a:latin typeface="Calibri" pitchFamily="34" charset="0"/>
              </a:rPr>
              <a:t>выполняющий правила здорового и безопасного для себя и окружающих образа жизни. </a:t>
            </a:r>
          </a:p>
        </p:txBody>
      </p:sp>
      <p:sp>
        <p:nvSpPr>
          <p:cNvPr id="33796" name="Прямоугольник 9"/>
          <p:cNvSpPr>
            <a:spLocks noChangeArrowheads="1"/>
          </p:cNvSpPr>
          <p:nvPr/>
        </p:nvSpPr>
        <p:spPr bwMode="auto">
          <a:xfrm>
            <a:off x="7092280" y="476671"/>
            <a:ext cx="2051720" cy="32316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Calibri" pitchFamily="34" charset="0"/>
              </a:rPr>
              <a:t>Стандарт ориентирован на становление </a:t>
            </a:r>
            <a:r>
              <a:rPr lang="ru-RU" altLang="ru-RU" b="1" dirty="0">
                <a:solidFill>
                  <a:srgbClr val="FF0000"/>
                </a:solidFill>
                <a:latin typeface="Calibri" pitchFamily="34" charset="0"/>
              </a:rPr>
              <a:t>личностных характеристик выпускника </a:t>
            </a:r>
            <a:r>
              <a:rPr lang="ru-RU" altLang="ru-RU" b="1" dirty="0">
                <a:latin typeface="Calibri" pitchFamily="34" charset="0"/>
              </a:rPr>
              <a:t>("</a:t>
            </a:r>
            <a:r>
              <a:rPr lang="ru-RU" altLang="ru-RU" sz="2400" b="1" dirty="0">
                <a:latin typeface="Calibri" pitchFamily="34" charset="0"/>
              </a:rPr>
              <a:t>портрет выпускника начальной школы</a:t>
            </a:r>
            <a:r>
              <a:rPr lang="ru-RU" altLang="ru-RU" b="1" dirty="0">
                <a:latin typeface="Calibri" pitchFamily="34" charset="0"/>
              </a:rPr>
              <a:t>"):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wwww4.com/w3190/752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221163"/>
            <a:ext cx="153670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8038" y="404813"/>
            <a:ext cx="2879725" cy="3311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Концепция </a:t>
            </a:r>
            <a:r>
              <a:rPr lang="en-US" alt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altLang="ru-RU" sz="32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духовно-нравственного развития и воспитания личности гражданина России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395288" y="1149350"/>
            <a:ext cx="2520950" cy="2520950"/>
          </a:xfrm>
          <a:prstGeom prst="foldedCorner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Характер современного национального воспитательного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идеала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95288" y="3860800"/>
            <a:ext cx="2447925" cy="2520950"/>
          </a:xfrm>
          <a:prstGeom prst="foldedCorner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Цели и задачи духовно-нравственного развития и воспитания детей и молодежи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15590838" y="3375025"/>
            <a:ext cx="2663825" cy="2520950"/>
          </a:xfrm>
          <a:prstGeom prst="snip1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altLang="ru-RU" sz="2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Условия и принципы духовно-нравственного развития и воспитания обучающихся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6300788" y="1196975"/>
            <a:ext cx="2446337" cy="2519363"/>
          </a:xfrm>
          <a:prstGeom prst="foldedCorner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Система базовых национальных ценностей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6329363" y="3860800"/>
            <a:ext cx="2447925" cy="2520950"/>
          </a:xfrm>
          <a:prstGeom prst="foldedCorner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Условия и принципы духовно-нравственного развития и воспитания обучающихся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757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Современный национальный воспитательный идеал</a:t>
            </a:r>
            <a:r>
              <a:rPr lang="ru-RU" sz="3100" b="1" dirty="0" smtClean="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57313"/>
            <a:ext cx="8713788" cy="5024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800" smtClean="0"/>
              <a:t>   это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400" b="1" u="sng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u="sng" smtClean="0">
                <a:solidFill>
                  <a:srgbClr val="FF0000"/>
                </a:solidFill>
              </a:rPr>
              <a:t> Национальный воспитательный идеал – высшая цель образования!</a:t>
            </a:r>
            <a:endParaRPr lang="ru-RU" altLang="ru-RU" sz="2400" u="sng" smtClean="0">
              <a:solidFill>
                <a:srgbClr val="FF0000"/>
              </a:solidFill>
            </a:endParaRPr>
          </a:p>
          <a:p>
            <a:pPr eaLnBrk="1" hangingPunct="1"/>
            <a:endParaRPr lang="ru-RU" altLang="ru-RU" sz="2800" smtClean="0">
              <a:solidFill>
                <a:srgbClr val="0000CC"/>
              </a:solidFill>
            </a:endParaRP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2B486368-7526-4041-8B70-E6CCFA3733B7}" type="slidenum">
              <a:rPr lang="ru-RU"/>
              <a:pPr algn="ctr">
                <a:defRPr/>
              </a:pPr>
              <a:t>39</a:t>
            </a:fld>
            <a:endParaRPr lang="ru-RU"/>
          </a:p>
        </p:txBody>
      </p:sp>
      <p:pic>
        <p:nvPicPr>
          <p:cNvPr id="36869" name="Picture 2" descr="http://www.wwww4.com/w3190/752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229225"/>
            <a:ext cx="79216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000" b="1" u="sng" dirty="0" err="1" smtClean="0">
                <a:solidFill>
                  <a:srgbClr val="C00000"/>
                </a:solidFill>
                <a:hlinkClick r:id="rId2" tooltip="Профстандарт педагога – воспитательная деятельность"/>
              </a:rPr>
              <a:t>Профстандарт</a:t>
            </a:r>
            <a:r>
              <a:rPr lang="ru-RU" altLang="ru-RU" sz="4000" b="1" u="sng" dirty="0" smtClean="0">
                <a:solidFill>
                  <a:srgbClr val="C00000"/>
                </a:solidFill>
                <a:hlinkClick r:id="rId2" tooltip="Профстандарт педагога – воспитательная деятельность"/>
              </a:rPr>
              <a:t> педагога – воспитательная деятельность</a:t>
            </a:r>
            <a:r>
              <a:rPr lang="ru-RU" altLang="ru-RU" sz="4000" b="1" u="sng" dirty="0" smtClean="0">
                <a:solidFill>
                  <a:srgbClr val="C00000"/>
                </a:solidFill>
              </a:rPr>
              <a:t/>
            </a:r>
            <a:br>
              <a:rPr lang="ru-RU" altLang="ru-RU" sz="4000" b="1" u="sng" dirty="0" smtClean="0">
                <a:solidFill>
                  <a:srgbClr val="C00000"/>
                </a:solidFill>
              </a:rPr>
            </a:br>
            <a:endParaRPr lang="ru-RU" altLang="ru-RU" sz="4000" u="sng" dirty="0" smtClean="0">
              <a:solidFill>
                <a:srgbClr val="C0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700" b="1" dirty="0" smtClean="0"/>
              <a:t>При осуществлении воспитательной деятельности учитель, воспитатель обязаны осуществлять следующие </a:t>
            </a:r>
            <a:r>
              <a:rPr lang="ru-RU" altLang="ru-RU" sz="2700" b="1" dirty="0" smtClean="0">
                <a:solidFill>
                  <a:srgbClr val="0070C0"/>
                </a:solidFill>
              </a:rPr>
              <a:t>трудовые  действия: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700" b="1" dirty="0" smtClean="0"/>
              <a:t>Регулирование поведения обучающихся для обеспечения безопасной образовательной среды.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700" b="1" dirty="0" smtClean="0"/>
              <a:t>Реализация </a:t>
            </a:r>
            <a:r>
              <a:rPr lang="ru-RU" altLang="ru-RU" sz="2700" b="1" dirty="0" smtClean="0">
                <a:solidFill>
                  <a:srgbClr val="FF0000"/>
                </a:solidFill>
              </a:rPr>
              <a:t>современных, в том числе интерактивных, форм и методов воспитательной работы, используя их как на занятии, так и во внеурочной деятельности.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700" b="1" dirty="0" smtClean="0"/>
              <a:t>Постановка воспитательных целей, способствующих развитию обучающихся, независимо от их способностей и характера.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altLang="ru-RU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4475"/>
            <a:ext cx="8842375" cy="1023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effectLst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/>
              </a:rPr>
              <a:t>Современный национальный воспитательный идеал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875"/>
            <a:ext cx="8378006" cy="544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chemeClr val="tx2"/>
                </a:solidFill>
                <a:effectLst/>
              </a:rPr>
              <a:t>определяется: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effectLst/>
              </a:rPr>
              <a:t>в соответствии с национальным приоритетом;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effectLst/>
              </a:rPr>
              <a:t>исходя из необходимости сохранения 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преемственности </a:t>
            </a:r>
            <a:r>
              <a:rPr lang="ru-RU" sz="2800" dirty="0" smtClean="0">
                <a:effectLst/>
              </a:rPr>
              <a:t>по отношению к национальным воспитательным идеалам прошлых исторических эпох;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effectLst/>
              </a:rPr>
              <a:t>согласно Конституции Российской Федерации;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effectLst/>
              </a:rPr>
              <a:t>согласно Закону Российской Федерации «Об образовании» в части общих требований к содержанию образования (ст. 14) и задачам основных образовательных программ (ст. 9, п. 6).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50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 smtClean="0">
                <a:solidFill>
                  <a:srgbClr val="C00000"/>
                </a:solidFill>
                <a:effectLst/>
              </a:rPr>
              <a:t>Базовые национальные ценности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800735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Патриотизм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Социальная солидарность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Гражданственность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Семья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Труд и творчество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Наука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Традиционные российские религии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Искусство и литература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Природа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smtClean="0"/>
              <a:t>Человечество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altLang="ru-RU" sz="2500" b="1" smtClean="0">
                <a:solidFill>
                  <a:srgbClr val="FF0000"/>
                </a:solidFill>
              </a:rPr>
              <a:t> </a:t>
            </a:r>
            <a:r>
              <a:rPr lang="ru-RU" altLang="ru-RU" sz="2400" b="1" smtClean="0">
                <a:solidFill>
                  <a:srgbClr val="FF0000"/>
                </a:solidFill>
              </a:rPr>
              <a:t>Духовно-нравственно</a:t>
            </a:r>
            <a:r>
              <a:rPr lang="ru-RU" altLang="ru-RU" sz="2400" b="1" smtClean="0">
                <a:solidFill>
                  <a:srgbClr val="FF0000"/>
                </a:solidFill>
                <a:latin typeface="Arial" charset="0"/>
              </a:rPr>
              <a:t>е</a:t>
            </a:r>
            <a:r>
              <a:rPr lang="ru-RU" altLang="ru-RU" sz="2400" b="1" smtClean="0">
                <a:solidFill>
                  <a:srgbClr val="FF0000"/>
                </a:solidFill>
              </a:rPr>
              <a:t> развити</a:t>
            </a:r>
            <a:r>
              <a:rPr lang="ru-RU" altLang="ru-RU" sz="2400" b="1" smtClean="0">
                <a:solidFill>
                  <a:srgbClr val="FF0000"/>
                </a:solidFill>
                <a:latin typeface="Arial" charset="0"/>
              </a:rPr>
              <a:t>е</a:t>
            </a:r>
            <a:r>
              <a:rPr lang="ru-RU" altLang="ru-RU" sz="2400" b="1" smtClean="0">
                <a:solidFill>
                  <a:srgbClr val="FF0000"/>
                </a:solidFill>
              </a:rPr>
              <a:t> и воспитани</a:t>
            </a:r>
            <a:r>
              <a:rPr lang="ru-RU" altLang="ru-RU" sz="2400" b="1" smtClean="0">
                <a:solidFill>
                  <a:srgbClr val="FF0000"/>
                </a:solidFill>
                <a:latin typeface="Arial" charset="0"/>
              </a:rPr>
              <a:t>е</a:t>
            </a:r>
            <a:r>
              <a:rPr lang="ru-RU" altLang="ru-RU" sz="2400" b="1" smtClean="0">
                <a:solidFill>
                  <a:srgbClr val="FF0000"/>
                </a:solidFill>
              </a:rPr>
              <a:t> личности гражданина России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14438"/>
            <a:ext cx="8678863" cy="5310187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</a:rPr>
              <a:t>Духовно-нравственное    развитие    личности , </a:t>
            </a:r>
            <a:r>
              <a:rPr lang="ru-RU" altLang="ru-RU" sz="2400" b="1" dirty="0" smtClean="0"/>
              <a:t>осуществляемое в процессе социализации , последовательное расширение и укрепление ценностно-смысловой сферы личности, формирование   способности   человека   оценивать   и   сознательно выстраивать на основе традиционных моральных норм и нравственных идеалов отношение к себе, другим людям, обществу, государству, Отечеству, миру в целом.</a:t>
            </a:r>
          </a:p>
          <a:p>
            <a:pPr marL="0" indent="0" algn="ctr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FF0000"/>
                </a:solidFill>
              </a:rPr>
              <a:t>Духовно - нравственное воспитание личности гражданина России</a:t>
            </a:r>
            <a:r>
              <a:rPr lang="ru-RU" altLang="ru-RU" sz="2400" b="1" dirty="0" smtClean="0">
                <a:solidFill>
                  <a:srgbClr val="0000CC"/>
                </a:solidFill>
              </a:rPr>
              <a:t> </a:t>
            </a:r>
            <a:r>
              <a:rPr lang="ru-RU" altLang="ru-RU" sz="2400" b="1" dirty="0" smtClean="0"/>
              <a:t>— педагогически организованный процесс усвоения и принятия обучающимся базовых национальных ценностей, имеющих иерархическую структуру и сложную организацию. Носителями этих ценностей являются многонациональный народ Российской Федерации, государство, семья, культурно-территориальные сообщества, традиционные российские религиозные объединения (христианские, прежде всего в форме русского православия, исламские, иудаистские. буддистские), мировое сообщество.</a:t>
            </a:r>
          </a:p>
        </p:txBody>
      </p:sp>
      <p:sp>
        <p:nvSpPr>
          <p:cNvPr id="563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072188" y="6357938"/>
            <a:ext cx="2895600" cy="365125"/>
          </a:xfrm>
        </p:spPr>
        <p:txBody>
          <a:bodyPr/>
          <a:lstStyle/>
          <a:p>
            <a:pPr>
              <a:defRPr/>
            </a:pPr>
            <a:fld id="{4A9B5EED-492D-4B51-8850-D57C1E087C0F}" type="slidenum">
              <a:rPr lang="ru-RU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8362950" cy="5649913"/>
          </a:xfrm>
        </p:spPr>
        <p:txBody>
          <a:bodyPr/>
          <a:lstStyle/>
          <a:p>
            <a:pPr algn="ctr" eaLnBrk="1" hangingPunct="1">
              <a:buFont typeface="Arial" pitchFamily="34" charset="0"/>
              <a:buChar char="•"/>
              <a:defRPr/>
            </a:pP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Ступень российской гражданской идентичности</a:t>
            </a:r>
            <a:r>
              <a:rPr lang="ru-RU" alt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— </a:t>
            </a:r>
            <a:r>
              <a:rPr lang="ru-RU" alt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высшая ступень процесса духовно-нравственного развития личности россиянина, его гражданского, патриотического воспитания. </a:t>
            </a:r>
            <a:endParaRPr lang="ru-RU" altLang="ru-RU" sz="2800" dirty="0" smtClean="0">
              <a:solidFill>
                <a:srgbClr val="000099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10191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068638"/>
            <a:ext cx="551973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C00000"/>
                </a:solidFill>
                <a:latin typeface="Arial" charset="0"/>
              </a:rPr>
              <a:t>Термин «Идентичность»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i="1" smtClean="0"/>
              <a:t>Джордж Герберт Мид: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     Идентичность - способность индивида смотреть на себя со стороны.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     Идентичность - это самопонимание, представление человека о самом себе (психол.);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     Идентичность - это принадлежность индивида к определённой социальной группе и осознание им этого факта (социальный смысл).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    </a:t>
            </a:r>
            <a:endParaRPr lang="en-GB" altLang="ru-RU" sz="2400" b="1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123950" y="188913"/>
            <a:ext cx="7696200" cy="1052512"/>
          </a:xfrm>
        </p:spPr>
        <p:txBody>
          <a:bodyPr>
            <a:normAutofit fontScale="90000"/>
          </a:bodyPr>
          <a:lstStyle/>
          <a:p>
            <a:r>
              <a:rPr lang="ru-RU" altLang="ru-RU" b="1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Идентичность личности</a:t>
            </a:r>
            <a:br>
              <a:rPr lang="ru-RU" altLang="ru-RU" b="1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</a:br>
            <a:endParaRPr lang="ru-RU" altLang="ru-RU" b="1" smtClean="0"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852738"/>
            <a:ext cx="194468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err="1">
                <a:solidFill>
                  <a:srgbClr val="000099"/>
                </a:solidFill>
                <a:latin typeface="Cambria" pitchFamily="18" charset="0"/>
              </a:rPr>
              <a:t>гендерная</a:t>
            </a:r>
            <a:endParaRPr lang="ru-RU" sz="1200" dirty="0">
              <a:solidFill>
                <a:srgbClr val="000099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013" y="4292600"/>
            <a:ext cx="201612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99"/>
                </a:solidFill>
                <a:latin typeface="Cambria" pitchFamily="18" charset="0"/>
              </a:rPr>
              <a:t>этническая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2275" y="5732463"/>
            <a:ext cx="2159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99"/>
                </a:solidFill>
                <a:latin typeface="Cambria" pitchFamily="18" charset="0"/>
              </a:rPr>
              <a:t>религиозная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4075" y="1412875"/>
            <a:ext cx="19431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99"/>
                </a:solidFill>
                <a:latin typeface="Cambria" pitchFamily="18" charset="0"/>
              </a:rPr>
              <a:t>гражданская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263" y="1557338"/>
            <a:ext cx="194468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99"/>
                </a:solidFill>
                <a:latin typeface="Cambria" pitchFamily="18" charset="0"/>
              </a:rPr>
              <a:t>политическая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88125" y="2924175"/>
            <a:ext cx="187325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99"/>
                </a:solidFill>
                <a:latin typeface="Cambria" pitchFamily="18" charset="0"/>
              </a:rPr>
              <a:t>региональная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72225" y="4437063"/>
            <a:ext cx="223202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99"/>
                </a:solidFill>
                <a:latin typeface="Cambria" pitchFamily="18" charset="0"/>
              </a:rPr>
              <a:t>профессиональная</a:t>
            </a:r>
            <a:endParaRPr lang="ru-RU" dirty="0">
              <a:solidFill>
                <a:srgbClr val="000099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3132138" y="2708275"/>
            <a:ext cx="503237" cy="288925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2627313" y="3500438"/>
            <a:ext cx="576262" cy="73025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2843213" y="4437063"/>
            <a:ext cx="649287" cy="71437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348038" y="5229225"/>
            <a:ext cx="647700" cy="287338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435600" y="2636838"/>
            <a:ext cx="360363" cy="360362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651500" y="3357563"/>
            <a:ext cx="504825" cy="287337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508625" y="4365625"/>
            <a:ext cx="576263" cy="0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580063" y="5229225"/>
            <a:ext cx="431800" cy="296863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724525" y="5732463"/>
            <a:ext cx="1922463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cmpd="sng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99"/>
                </a:solidFill>
              </a:rPr>
              <a:t>………</a:t>
            </a:r>
          </a:p>
        </p:txBody>
      </p:sp>
      <p:pic>
        <p:nvPicPr>
          <p:cNvPr id="47123" name="Picture 6" descr="IMG_118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2852738"/>
            <a:ext cx="1927225" cy="262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Гражданская идентичность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539750" y="1341438"/>
            <a:ext cx="8147050" cy="4983162"/>
          </a:xfrm>
        </p:spPr>
        <p:txBody>
          <a:bodyPr/>
          <a:lstStyle/>
          <a:p>
            <a:r>
              <a:rPr lang="ru-RU" altLang="ru-RU" smtClean="0"/>
              <a:t>тождественность индивида государству,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   своему  статусу  гражданина, готовность и способность выполнять сопряженные с наличием  гражданства  обязанности,  пользоваться  правами,  принимать  активное  участие в жизни государства и общества</a:t>
            </a:r>
          </a:p>
        </p:txBody>
      </p:sp>
      <p:pic>
        <p:nvPicPr>
          <p:cNvPr id="48132" name="i-main-pic" descr="Картинка 20 из 31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5521325"/>
            <a:ext cx="140335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ussia01_b (4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52513"/>
            <a:ext cx="77914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08963" cy="1700213"/>
          </a:xfrm>
        </p:spPr>
        <p:txBody>
          <a:bodyPr/>
          <a:lstStyle/>
          <a:p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5018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5018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1368425" cy="16208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0182" name="Picture 3" descr="C:\Users\KATE\Desktop\3911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5013325"/>
            <a:ext cx="2627312" cy="16859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0183" name="i-main-pic" descr="Картинка 20 из 31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33375"/>
            <a:ext cx="12255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94810" y="2967335"/>
            <a:ext cx="19543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0185" name="Picture 9" descr="http://www.niro.nnov.ru/_data/objects/0002/7285/view_fi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797425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IBM - &amp;Vcy;&amp;icy;&amp;rcy;&amp;tcy;&amp;ucy;&amp;acy;&amp;lcy;&amp;softcy;&amp;ncy;&amp;ycy;&amp;iecy; &amp;ocy;&amp;fcy;&amp;icy;&amp;scy;&amp;ycy; IBM &amp;vcy; &amp;rcy;&amp;iecy;&amp;gcy;&amp;icy;&amp;ocy;&amp;ncy;&amp;acy;&amp;khcy; &amp;Rcy;&amp;ocy;&amp;scy;&amp;scy;&amp;icy;&amp;icy; - &amp;Rcy;&amp;ocy;&amp;scy;&amp;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6215074" cy="69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624" y="260648"/>
            <a:ext cx="2664966" cy="1858193"/>
            <a:chOff x="864" y="1310"/>
            <a:chExt cx="3987" cy="2338"/>
          </a:xfrm>
        </p:grpSpPr>
        <p:sp>
          <p:nvSpPr>
            <p:cNvPr id="54281" name="Oval 3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lIns="92075" tIns="46038" rIns="92075" bIns="46038" anchor="ctr"/>
            <a:lstStyle/>
            <a:p>
              <a:endParaRPr lang="ru-RU" altLang="ru-RU"/>
            </a:p>
          </p:txBody>
        </p:sp>
        <p:sp>
          <p:nvSpPr>
            <p:cNvPr id="54282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4283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4214" name="Arc 6"/>
            <p:cNvSpPr>
              <a:spLocks/>
            </p:cNvSpPr>
            <p:nvPr/>
          </p:nvSpPr>
          <p:spPr bwMode="gray">
            <a:xfrm rot="-998297">
              <a:off x="2597" y="1310"/>
              <a:ext cx="1797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5" name="Arc 7"/>
            <p:cNvSpPr>
              <a:spLocks/>
            </p:cNvSpPr>
            <p:nvPr/>
          </p:nvSpPr>
          <p:spPr bwMode="gray">
            <a:xfrm rot="20601703" flipH="1">
              <a:off x="1079" y="2491"/>
              <a:ext cx="2065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6" name="Arc 8"/>
            <p:cNvSpPr>
              <a:spLocks/>
            </p:cNvSpPr>
            <p:nvPr/>
          </p:nvSpPr>
          <p:spPr bwMode="gray">
            <a:xfrm rot="-998297">
              <a:off x="1714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7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8" name="Freeform 10"/>
            <p:cNvSpPr>
              <a:spLocks/>
            </p:cNvSpPr>
            <p:nvPr/>
          </p:nvSpPr>
          <p:spPr bwMode="gray">
            <a:xfrm>
              <a:off x="3442" y="2282"/>
              <a:ext cx="1106" cy="1120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8627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19" name="Arc 11"/>
            <p:cNvSpPr>
              <a:spLocks/>
            </p:cNvSpPr>
            <p:nvPr/>
          </p:nvSpPr>
          <p:spPr bwMode="gray">
            <a:xfrm rot="-1060795">
              <a:off x="2840" y="1897"/>
              <a:ext cx="1719" cy="116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220" name="Freeform 12"/>
            <p:cNvSpPr>
              <a:spLocks/>
            </p:cNvSpPr>
            <p:nvPr/>
          </p:nvSpPr>
          <p:spPr bwMode="gray">
            <a:xfrm>
              <a:off x="2819" y="2496"/>
              <a:ext cx="649" cy="929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91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94227" name="Freeform 19"/>
            <p:cNvSpPr>
              <a:spLocks/>
            </p:cNvSpPr>
            <p:nvPr/>
          </p:nvSpPr>
          <p:spPr bwMode="gray">
            <a:xfrm>
              <a:off x="2767" y="2632"/>
              <a:ext cx="543" cy="679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19000"/>
                  </a:schemeClr>
                </a:gs>
                <a:gs pos="100000">
                  <a:schemeClr val="folHlink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293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54275" name="TextBox 2"/>
          <p:cNvSpPr txBox="1">
            <a:spLocks noChangeArrowheads="1"/>
          </p:cNvSpPr>
          <p:nvPr/>
        </p:nvSpPr>
        <p:spPr bwMode="auto">
          <a:xfrm rot="-1270307">
            <a:off x="1316999" y="755918"/>
            <a:ext cx="241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КРАЕВЕДЕНИЕ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251520" y="2996952"/>
            <a:ext cx="2547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ИСТОРИЧЕСКОЕ</a:t>
            </a:r>
          </a:p>
          <a:p>
            <a:pPr algn="ctr"/>
            <a:r>
              <a:rPr lang="ru-RU" altLang="ru-RU" b="1" i="1" dirty="0"/>
              <a:t>КРАЕВЕДЕНИЕ</a:t>
            </a:r>
          </a:p>
        </p:txBody>
      </p:sp>
      <p:sp>
        <p:nvSpPr>
          <p:cNvPr id="54277" name="TextBox 28"/>
          <p:cNvSpPr txBox="1">
            <a:spLocks noChangeArrowheads="1"/>
          </p:cNvSpPr>
          <p:nvPr/>
        </p:nvSpPr>
        <p:spPr bwMode="auto">
          <a:xfrm>
            <a:off x="5975350" y="1844824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ПРИРОДОВЕДЧЕСКОЕ </a:t>
            </a:r>
          </a:p>
          <a:p>
            <a:pPr algn="ctr"/>
            <a:r>
              <a:rPr lang="ru-RU" altLang="ru-RU" b="1" i="1" dirty="0"/>
              <a:t>КРАЕВЕДЕНИЕ</a:t>
            </a:r>
          </a:p>
        </p:txBody>
      </p:sp>
      <p:sp>
        <p:nvSpPr>
          <p:cNvPr id="54278" name="TextBox 32"/>
          <p:cNvSpPr txBox="1">
            <a:spLocks noChangeArrowheads="1"/>
          </p:cNvSpPr>
          <p:nvPr/>
        </p:nvSpPr>
        <p:spPr bwMode="auto">
          <a:xfrm>
            <a:off x="0" y="4929188"/>
            <a:ext cx="305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ЛИТЕРАТУРНОЕ</a:t>
            </a:r>
          </a:p>
          <a:p>
            <a:pPr algn="ctr"/>
            <a:r>
              <a:rPr lang="ru-RU" altLang="ru-RU" b="1" i="1" dirty="0"/>
              <a:t>КРАЕВЕДЕНИЕ</a:t>
            </a:r>
          </a:p>
        </p:txBody>
      </p:sp>
      <p:sp>
        <p:nvSpPr>
          <p:cNvPr id="54279" name="TextBox 33"/>
          <p:cNvSpPr txBox="1">
            <a:spLocks noChangeArrowheads="1"/>
          </p:cNvSpPr>
          <p:nvPr/>
        </p:nvSpPr>
        <p:spPr bwMode="auto">
          <a:xfrm>
            <a:off x="6429375" y="4857750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ЭТНОГРАФИЧЕСКОЕ КРАЕВЕДЕНИЕ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Музейная педагогика</a:t>
            </a:r>
          </a:p>
        </p:txBody>
      </p:sp>
      <p:pic>
        <p:nvPicPr>
          <p:cNvPr id="57347" name="Picture 2" descr="http://static.tonkosti.ru/tonkosti/table_img/g83/1d1d/55419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2851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ttp://static.tonkosti.ru/tonkosti/table_img/g83/cbcb/55419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933825"/>
            <a:ext cx="2381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http://static.tonkosti.ru/tonkosti/table_img/g83/1818/55419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557338"/>
            <a:ext cx="2700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8" descr="http://static.tonkosti.ru/tonkosti/table_img/g83/7b7b/55416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516563"/>
            <a:ext cx="2381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0" descr="http://static.tonkosti.ru/tonkosti/table_img/g83/7171/55419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5157788"/>
            <a:ext cx="30003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2" descr="http://static.tonkosti.ru/tonkosti/table_img/g83/7979/554199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3213100"/>
            <a:ext cx="2700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4" descr="http://static.tonkosti.ru/tonkosti/table_img/g83/9090/554215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5143500"/>
            <a:ext cx="2089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6" descr="http://static.tonkosti.ru/tonkosti/table_img/g83/8181/554199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3141663"/>
            <a:ext cx="26812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8" descr="http://static.tonkosti.ru/tonkosti/table_img/g83/0a0a/554199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1628775"/>
            <a:ext cx="2381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274638"/>
            <a:ext cx="7786687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179388" y="981075"/>
            <a:ext cx="8640762" cy="58769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Проектирование и реализация воспитательных программ</a:t>
            </a:r>
            <a:r>
              <a:rPr lang="ru-RU" altLang="ru-RU" sz="2800" b="1" dirty="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b="1" dirty="0" smtClean="0"/>
              <a:t>Реализация воспитательных возможностей различных видов деятельности ребенка (учебной, игровой, трудовой, спортивной, художественной и т.д.).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b="1" dirty="0" smtClean="0"/>
              <a:t>Проектирование ситуаций и событий, развивающих эмоционально-ценностную сферу ребенка (культуру переживаний и ценностные ориентации ребенка).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b="1" dirty="0" smtClean="0"/>
              <a:t>Формирование толерантности и навыков поведения в изменяющейся поликультурной среде.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b="1" dirty="0" smtClean="0"/>
              <a:t>Использование конструктивных воспитательных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усилий родителей</a:t>
            </a:r>
            <a:r>
              <a:rPr lang="ru-RU" altLang="ru-RU" sz="2800" b="1" dirty="0" smtClean="0"/>
              <a:t> (законных представителей) обучающихся, помощь семье в решении вопросов воспитания ребенка.</a:t>
            </a:r>
          </a:p>
          <a:p>
            <a:pPr>
              <a:lnSpc>
                <a:spcPct val="80000"/>
              </a:lnSpc>
            </a:pPr>
            <a:endParaRPr lang="ru-RU" altLang="ru-RU" sz="1800" dirty="0" smtClean="0"/>
          </a:p>
          <a:p>
            <a:pPr>
              <a:lnSpc>
                <a:spcPct val="80000"/>
              </a:lnSpc>
            </a:pPr>
            <a:endParaRPr lang="ru-RU" altLang="ru-RU" sz="1800" dirty="0" smtClean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268538" y="0"/>
            <a:ext cx="496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  <a:latin typeface="Calibri" pitchFamily="34" charset="0"/>
              </a:rPr>
              <a:t>Трудовые  действия:</a:t>
            </a:r>
            <a:endParaRPr lang="ru-RU" altLang="ru-RU" sz="3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smtClean="0">
                <a:solidFill>
                  <a:srgbClr val="C00000"/>
                </a:solidFill>
              </a:rPr>
              <a:t>Алгоритм взаимодействия</a:t>
            </a:r>
            <a:br>
              <a:rPr lang="ru-RU" altLang="ru-RU" b="1" i="1" smtClean="0">
                <a:solidFill>
                  <a:srgbClr val="C00000"/>
                </a:solidFill>
              </a:rPr>
            </a:br>
            <a:r>
              <a:rPr lang="ru-RU" altLang="ru-RU" b="1" i="1" smtClean="0">
                <a:solidFill>
                  <a:srgbClr val="C00000"/>
                </a:solidFill>
              </a:rPr>
              <a:t> семьи и школы</a:t>
            </a:r>
            <a:endParaRPr lang="ru-RU" altLang="ru-RU" i="1" smtClean="0">
              <a:solidFill>
                <a:srgbClr val="C00000"/>
              </a:solidFill>
            </a:endParaRP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i="1" smtClean="0"/>
              <a:t>Шаг первый - «Давайте познакомимся!»</a:t>
            </a:r>
          </a:p>
          <a:p>
            <a:r>
              <a:rPr lang="ru-RU" altLang="ru-RU" i="1" smtClean="0"/>
              <a:t>Шаг второй - «Работаем вместе!» </a:t>
            </a:r>
          </a:p>
          <a:p>
            <a:r>
              <a:rPr lang="ru-RU" altLang="ru-RU" i="1" smtClean="0"/>
              <a:t>Шаг третий – "Партнерство»</a:t>
            </a:r>
          </a:p>
          <a:p>
            <a:pPr>
              <a:buFont typeface="Arial" charset="0"/>
              <a:buNone/>
            </a:pPr>
            <a:r>
              <a:rPr lang="ru-RU" altLang="ru-RU" b="1" smtClean="0">
                <a:solidFill>
                  <a:srgbClr val="092A95"/>
                </a:solidFill>
              </a:rPr>
              <a:t>Формы работы с родителями:</a:t>
            </a:r>
          </a:p>
          <a:p>
            <a:r>
              <a:rPr lang="ru-RU" altLang="ru-RU" smtClean="0"/>
              <a:t> лекции</a:t>
            </a:r>
          </a:p>
          <a:p>
            <a:r>
              <a:rPr lang="ru-RU" altLang="ru-RU" smtClean="0"/>
              <a:t>семинары</a:t>
            </a:r>
          </a:p>
          <a:p>
            <a:r>
              <a:rPr lang="ru-RU" altLang="ru-RU" smtClean="0"/>
              <a:t>дискуссии</a:t>
            </a:r>
          </a:p>
          <a:p>
            <a:r>
              <a:rPr lang="ru-RU" altLang="ru-RU" smtClean="0"/>
              <a:t>педагогический практикум</a:t>
            </a:r>
          </a:p>
          <a:p>
            <a:r>
              <a:rPr lang="ru-RU" altLang="ru-RU" smtClean="0"/>
              <a:t>конференции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IMG_12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6" b="4424"/>
          <a:stretch>
            <a:fillRect/>
          </a:stretch>
        </p:blipFill>
        <p:spPr bwMode="auto">
          <a:xfrm>
            <a:off x="6143625" y="3645024"/>
            <a:ext cx="3000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8" descr="IMG_128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1512168" cy="16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9" descr="IMG_128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025478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10" descr="IMG_123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10"/>
          <a:stretch>
            <a:fillRect/>
          </a:stretch>
        </p:blipFill>
        <p:spPr bwMode="auto">
          <a:xfrm>
            <a:off x="2987824" y="3789040"/>
            <a:ext cx="26431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11" descr="IMG_128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9"/>
          <a:stretch>
            <a:fillRect/>
          </a:stretch>
        </p:blipFill>
        <p:spPr bwMode="auto">
          <a:xfrm>
            <a:off x="611560" y="1412776"/>
            <a:ext cx="1632408" cy="206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2" descr="IMG_128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2052974" cy="184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Системно-деятельностный</a:t>
            </a:r>
            <a:r>
              <a:rPr lang="ru-RU" sz="3200" b="1" dirty="0" smtClean="0">
                <a:solidFill>
                  <a:srgbClr val="C00000"/>
                </a:solidFill>
              </a:rPr>
              <a:t> подход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64860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143380"/>
            <a:ext cx="7715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 smtClean="0">
                <a:solidFill>
                  <a:srgbClr val="0033CC"/>
                </a:solidFill>
              </a:rPr>
              <a:t>В деле обучения и воспитания, во всем школьном деле ничего нельзя улучшить, минуя голову учителя»</a:t>
            </a:r>
          </a:p>
          <a:p>
            <a:pPr algn="r"/>
            <a:r>
              <a:rPr lang="ru-RU" sz="3600" b="1" i="1" dirty="0" smtClean="0">
                <a:solidFill>
                  <a:srgbClr val="0033CC"/>
                </a:solidFill>
              </a:rPr>
              <a:t>К.Д. Ушинский </a:t>
            </a:r>
            <a:endParaRPr lang="ru-RU" sz="3600" b="1" i="1" dirty="0">
              <a:solidFill>
                <a:srgbClr val="0033CC"/>
              </a:solidFill>
            </a:endParaRPr>
          </a:p>
        </p:txBody>
      </p:sp>
      <p:pic>
        <p:nvPicPr>
          <p:cNvPr id="3074" name="Picture 2" descr="http://www.pctuner.net/blogwp/wp-content/uploads/2011/04/multitas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6732"/>
            <a:ext cx="7380312" cy="5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2853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CC"/>
                </a:solidFill>
              </a:rPr>
              <a:t>Ключевая фигура реформирования образования</a:t>
            </a:r>
            <a:endParaRPr lang="ru-RU" sz="4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642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 txBox="1">
            <a:spLocks noGrp="1" noChangeArrowheads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30EADF-1561-4B93-B765-ACC4E1ED3431}" type="slidenum">
              <a:rPr lang="ru-RU" altLang="ru-RU" sz="1000">
                <a:latin typeface="Bookman Old Style" pitchFamily="18" charset="0"/>
              </a:rPr>
              <a:pPr algn="r"/>
              <a:t>53</a:t>
            </a:fld>
            <a:endParaRPr lang="ru-RU" altLang="ru-RU" sz="1000">
              <a:latin typeface="Bookman Old Style" pitchFamily="18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8075240" cy="836712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Российский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учитель </a:t>
            </a:r>
            <a:endParaRPr lang="ru-RU" sz="4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79388" y="908050"/>
            <a:ext cx="8964612" cy="5565775"/>
          </a:xfrm>
        </p:spPr>
        <p:txBody>
          <a:bodyPr/>
          <a:lstStyle/>
          <a:p>
            <a:pPr marL="365125" indent="-255588" algn="just">
              <a:lnSpc>
                <a:spcPct val="80000"/>
              </a:lnSpc>
            </a:pPr>
            <a:r>
              <a:rPr lang="ru-RU" altLang="ru-RU" sz="2400" b="1" smtClean="0">
                <a:solidFill>
                  <a:srgbClr val="403152"/>
                </a:solidFill>
              </a:rPr>
              <a:t>Носитель традиционных ценностей России и гражданского общества, пример образцового  поведения в обществе</a:t>
            </a:r>
            <a:endParaRPr lang="en-US" altLang="ru-RU" sz="2400" b="1" smtClean="0">
              <a:solidFill>
                <a:srgbClr val="403152"/>
              </a:solidFill>
            </a:endParaRPr>
          </a:p>
          <a:p>
            <a:pPr marL="365125" indent="-255588" algn="just">
              <a:lnSpc>
                <a:spcPct val="80000"/>
              </a:lnSpc>
            </a:pPr>
            <a:r>
              <a:rPr lang="ru-RU" altLang="ru-RU" sz="2400" b="1" smtClean="0">
                <a:solidFill>
                  <a:srgbClr val="403152"/>
                </a:solidFill>
              </a:rPr>
              <a:t>Патриот, осознающий свою сопричастность к судьбам Родины,  укорененный в духовных и культурных традициях многонационального народа России</a:t>
            </a:r>
          </a:p>
          <a:p>
            <a:pPr marL="365125" indent="-255588" algn="just">
              <a:lnSpc>
                <a:spcPct val="80000"/>
              </a:lnSpc>
            </a:pPr>
            <a:r>
              <a:rPr lang="ru-RU" altLang="ru-RU" sz="2400" b="1" smtClean="0">
                <a:solidFill>
                  <a:srgbClr val="403152"/>
                </a:solidFill>
              </a:rPr>
              <a:t>Личность, способная к духовно-нравственному развитию и самовоспитанию, мотивированная к непрерывному совершенствованию своих знаний и компетенций</a:t>
            </a:r>
          </a:p>
          <a:p>
            <a:pPr marL="365125" indent="-255588" algn="just">
              <a:lnSpc>
                <a:spcPct val="80000"/>
              </a:lnSpc>
            </a:pPr>
            <a:r>
              <a:rPr lang="ru-RU" altLang="ru-RU" sz="2400" b="1" smtClean="0">
                <a:solidFill>
                  <a:srgbClr val="403152"/>
                </a:solidFill>
              </a:rPr>
              <a:t>Владеющий содержанием избранной научной области и умеющий эффективно использовать его</a:t>
            </a:r>
            <a:r>
              <a:rPr lang="en-US" altLang="ru-RU" sz="2400" b="1" smtClean="0">
                <a:solidFill>
                  <a:srgbClr val="403152"/>
                </a:solidFill>
              </a:rPr>
              <a:t> </a:t>
            </a:r>
            <a:r>
              <a:rPr lang="ru-RU" altLang="ru-RU" sz="2400" b="1" smtClean="0">
                <a:solidFill>
                  <a:srgbClr val="403152"/>
                </a:solidFill>
              </a:rPr>
              <a:t>в профессиональной деятельности</a:t>
            </a:r>
          </a:p>
          <a:p>
            <a:pPr marL="365125" indent="-255588" algn="just">
              <a:lnSpc>
                <a:spcPct val="80000"/>
              </a:lnSpc>
            </a:pPr>
            <a:r>
              <a:rPr lang="ru-RU" altLang="ru-RU" sz="2400" b="1" smtClean="0">
                <a:solidFill>
                  <a:srgbClr val="403152"/>
                </a:solidFill>
              </a:rPr>
              <a:t>Педагог, способный к проектированию образовательной среды учащегося, класса, школы,  владеющий способами эффективных коммуникаций в поликультурной среде</a:t>
            </a:r>
          </a:p>
          <a:p>
            <a:pPr marL="365125" indent="-255588" algn="just">
              <a:lnSpc>
                <a:spcPct val="80000"/>
              </a:lnSpc>
            </a:pPr>
            <a:r>
              <a:rPr lang="ru-RU" altLang="ru-RU" sz="2400" b="1" smtClean="0">
                <a:solidFill>
                  <a:srgbClr val="403152"/>
                </a:solidFill>
              </a:rPr>
              <a:t>Личность, владеющая основами психолого-педагогических знаний, разнообразными педагогическими технологиями</a:t>
            </a:r>
          </a:p>
          <a:p>
            <a:pPr marL="365125" indent="-255588" algn="just">
              <a:lnSpc>
                <a:spcPct val="80000"/>
              </a:lnSpc>
            </a:pPr>
            <a:r>
              <a:rPr lang="ru-RU" altLang="ru-RU" sz="2400" b="1" smtClean="0">
                <a:solidFill>
                  <a:srgbClr val="403152"/>
                </a:solidFill>
              </a:rPr>
              <a:t>Квалифицированный пользователь ИКТ</a:t>
            </a:r>
          </a:p>
        </p:txBody>
      </p:sp>
      <p:sp>
        <p:nvSpPr>
          <p:cNvPr id="6149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мене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5636" y="1571612"/>
            <a:ext cx="6829031" cy="5110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6773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81% удовлетворены работой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5376863" cy="1162050"/>
          </a:xfrm>
        </p:spPr>
        <p:txBody>
          <a:bodyPr/>
          <a:lstStyle/>
          <a:p>
            <a:r>
              <a:rPr lang="ru-RU" sz="2500" smtClean="0">
                <a:solidFill>
                  <a:srgbClr val="800000"/>
                </a:solidFill>
                <a:ea typeface="ＭＳ Ｐゴシック" pitchFamily="34" charset="-128"/>
              </a:rPr>
              <a:t>С кем мы имеем дело</a:t>
            </a:r>
            <a:r>
              <a:rPr lang="en-US" sz="2500" smtClean="0">
                <a:solidFill>
                  <a:srgbClr val="800000"/>
                </a:solidFill>
                <a:ea typeface="ＭＳ Ｐゴシック" pitchFamily="34" charset="-128"/>
              </a:rPr>
              <a:t>? </a:t>
            </a:r>
            <a:r>
              <a:rPr lang="ru-RU" sz="2500" smtClean="0">
                <a:solidFill>
                  <a:srgbClr val="800000"/>
                </a:solidFill>
                <a:ea typeface="ＭＳ Ｐゴシック" pitchFamily="34" charset="-128"/>
              </a:rPr>
              <a:t>Или будем иметь в ближайшем будущем?</a:t>
            </a:r>
            <a:endParaRPr lang="en-US" sz="2500" smtClean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pic>
        <p:nvPicPr>
          <p:cNvPr id="15363" name="Content Placeholder 3" descr="Ed&amp;K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35756" b="-35756"/>
          <a:stretch>
            <a:fillRect/>
          </a:stretch>
        </p:blipFill>
        <p:spPr>
          <a:xfrm>
            <a:off x="4379913" y="228600"/>
            <a:ext cx="4764087" cy="5186363"/>
          </a:xfrm>
        </p:spPr>
      </p:pic>
      <p:sp>
        <p:nvSpPr>
          <p:cNvPr id="1536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52400" y="838200"/>
            <a:ext cx="3981450" cy="5791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a typeface="ＭＳ Ｐゴシック" pitchFamily="34" charset="-128"/>
              </a:rPr>
              <a:t>Поколение</a:t>
            </a:r>
            <a:r>
              <a:rPr lang="en-US" sz="2400" b="1" dirty="0" smtClean="0">
                <a:solidFill>
                  <a:schemeClr val="tx2"/>
                </a:solidFill>
                <a:ea typeface="ＭＳ Ｐゴシック" pitchFamily="34" charset="-128"/>
              </a:rPr>
              <a:t> Y</a:t>
            </a:r>
            <a:endParaRPr lang="en-US" sz="24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Постоянные </a:t>
            </a:r>
            <a:r>
              <a:rPr lang="lv-LV" sz="2000" b="1" dirty="0" smtClean="0">
                <a:solidFill>
                  <a:schemeClr val="tx2"/>
                </a:solidFill>
                <a:ea typeface="ＭＳ Ｐゴシック" pitchFamily="34" charset="-128"/>
              </a:rPr>
              <a:t>“</a:t>
            </a: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жители</a:t>
            </a:r>
            <a:r>
              <a:rPr lang="lv-LV" sz="2000" b="1" dirty="0" smtClean="0">
                <a:solidFill>
                  <a:schemeClr val="tx2"/>
                </a:solidFill>
                <a:ea typeface="ＭＳ Ｐゴシック" pitchFamily="34" charset="-128"/>
              </a:rPr>
              <a:t>”</a:t>
            </a: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 сети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Свободно  пользуются современными </a:t>
            </a:r>
            <a:r>
              <a:rPr lang="ru-RU" sz="2000" b="1" dirty="0" err="1" smtClean="0">
                <a:solidFill>
                  <a:schemeClr val="tx2"/>
                </a:solidFill>
                <a:ea typeface="ＭＳ Ｐゴシック" pitchFamily="34" charset="-128"/>
              </a:rPr>
              <a:t>средсвами</a:t>
            </a: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 связи  </a:t>
            </a:r>
            <a:endParaRPr lang="en-US" sz="20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Очень разнообразны по своему составу </a:t>
            </a:r>
            <a:endParaRPr lang="en-US" sz="20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Очень смышленые, отзывчивые</a:t>
            </a:r>
            <a:endParaRPr lang="en-US" sz="20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Подвержены стрессу, стремление к успеху</a:t>
            </a:r>
            <a:endParaRPr lang="en-US" sz="20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Имеют активную жизненную позицию</a:t>
            </a:r>
            <a:endParaRPr lang="en-US" sz="20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Поддерживают социальные проекты</a:t>
            </a:r>
            <a:r>
              <a:rPr lang="en-US" sz="2000" b="1" dirty="0" smtClean="0">
                <a:solidFill>
                  <a:schemeClr val="tx2"/>
                </a:solidFill>
                <a:ea typeface="ＭＳ Ｐゴシック" pitchFamily="34" charset="-128"/>
              </a:rPr>
              <a:t>	</a:t>
            </a: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 но</a:t>
            </a:r>
            <a:endParaRPr lang="en-US" sz="20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ea typeface="ＭＳ Ｐゴシック" pitchFamily="34" charset="-128"/>
              </a:rPr>
              <a:t>Слабы в навыках межличностного  общения </a:t>
            </a:r>
          </a:p>
          <a:p>
            <a:pPr lvl="1"/>
            <a:r>
              <a:rPr lang="ru-RU" sz="1800" b="1" dirty="0" smtClean="0">
                <a:solidFill>
                  <a:schemeClr val="tx2"/>
                </a:solidFill>
                <a:ea typeface="ＭＳ Ｐゴシック" pitchFamily="34" charset="-128"/>
              </a:rPr>
              <a:t>		</a:t>
            </a:r>
            <a:endParaRPr lang="en-US" sz="18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5365" name="Picture 4" descr="Edgar with IPho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8238" y="0"/>
            <a:ext cx="292576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Katrina with phone!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075" y="4098925"/>
            <a:ext cx="35909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3235325" y="1858963"/>
            <a:ext cx="185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nfocom.uz/wp-content/uploads/2012/01/5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2600325"/>
          </a:xfrm>
          <a:prstGeom prst="rect">
            <a:avLst/>
          </a:prstGeom>
          <a:noFill/>
        </p:spPr>
      </p:pic>
      <p:pic>
        <p:nvPicPr>
          <p:cNvPr id="37894" name="Picture 6" descr="http://img.meta.kz/11254/11254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428992" cy="2282211"/>
          </a:xfrm>
          <a:prstGeom prst="rect">
            <a:avLst/>
          </a:prstGeom>
          <a:noFill/>
        </p:spPr>
      </p:pic>
      <p:pic>
        <p:nvPicPr>
          <p:cNvPr id="37892" name="Picture 4" descr="http://img11.wild-mistress.ru/8036115/8036115-0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2604743" cy="1800994"/>
          </a:xfrm>
          <a:prstGeom prst="rect">
            <a:avLst/>
          </a:prstGeom>
          <a:noFill/>
        </p:spPr>
      </p:pic>
      <p:pic>
        <p:nvPicPr>
          <p:cNvPr id="37898" name="Picture 10" descr="https://pp.vk.me/c408418/v408418417/65a/-EC9wP3KUt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643182"/>
            <a:ext cx="3028594" cy="2017687"/>
          </a:xfrm>
          <a:prstGeom prst="rect">
            <a:avLst/>
          </a:prstGeom>
          <a:noFill/>
        </p:spPr>
      </p:pic>
      <p:pic>
        <p:nvPicPr>
          <p:cNvPr id="37900" name="Picture 12" descr="http://www.orel-adm.ru/images/soc_proek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21088"/>
            <a:ext cx="3004026" cy="1952617"/>
          </a:xfrm>
          <a:prstGeom prst="rect">
            <a:avLst/>
          </a:prstGeom>
          <a:noFill/>
        </p:spPr>
      </p:pic>
      <p:pic>
        <p:nvPicPr>
          <p:cNvPr id="37902" name="Picture 14" descr="https://encrypted-tbn3.gstatic.com/images?q=tbn:ANd9GcRqEFLwanrw3lkoBeV64WnaVaaFggihvzV7yCD5Tfs5eIZoRHt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28802"/>
            <a:ext cx="3000396" cy="2400318"/>
          </a:xfrm>
          <a:prstGeom prst="rect">
            <a:avLst/>
          </a:prstGeom>
          <a:noFill/>
        </p:spPr>
      </p:pic>
      <p:pic>
        <p:nvPicPr>
          <p:cNvPr id="9" name="Picture 2" descr="F:\НГ 2016\лене тихоновой\IMG_20151027_1249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535742"/>
            <a:ext cx="3096344" cy="2322258"/>
          </a:xfrm>
          <a:prstGeom prst="rect">
            <a:avLst/>
          </a:prstGeom>
          <a:noFill/>
        </p:spPr>
      </p:pic>
      <p:pic>
        <p:nvPicPr>
          <p:cNvPr id="10" name="Picture 2" descr="C:\Users\kate\Desktop\фото в през 2015\IMG_20150129_1122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5701" y="4581128"/>
            <a:ext cx="2688299" cy="201622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спешного учебного год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332656"/>
            <a:ext cx="229317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Desktop\2013\ФОТО през-и 2013\каф 1 учит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1835696" y="1772816"/>
            <a:ext cx="5830020" cy="362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74638"/>
            <a:ext cx="8147050" cy="417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4000" b="1" i="1" dirty="0" smtClean="0">
                <a:solidFill>
                  <a:srgbClr val="0070C0"/>
                </a:solidFill>
              </a:rPr>
            </a:br>
            <a:r>
              <a:rPr lang="ru-RU" altLang="ru-RU" sz="4000" b="1" dirty="0" smtClean="0">
                <a:solidFill>
                  <a:srgbClr val="C00000"/>
                </a:solidFill>
              </a:rPr>
              <a:t>Необходимые знания:</a:t>
            </a:r>
            <a:r>
              <a:rPr lang="ru-RU" altLang="ru-RU" sz="4000" dirty="0" smtClean="0">
                <a:solidFill>
                  <a:srgbClr val="C00000"/>
                </a:solidFill>
              </a:rPr>
              <a:t/>
            </a:r>
            <a:br>
              <a:rPr lang="ru-RU" altLang="ru-RU" sz="4000" dirty="0" smtClean="0">
                <a:solidFill>
                  <a:srgbClr val="C00000"/>
                </a:solidFill>
              </a:rPr>
            </a:br>
            <a:endParaRPr lang="ru-RU" alt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250825" y="620713"/>
            <a:ext cx="8893175" cy="62372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dirty="0" smtClean="0"/>
              <a:t>Основ законодательства о правах ребенка, законов в сфере образования и  ФГОС общего образования.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dirty="0" smtClean="0"/>
              <a:t>Истории, теории, закономерностей и принципов построения и функционирования образовательных (педагогических) систем, роль и место образования в жизни личности и общества.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dirty="0" smtClean="0"/>
              <a:t>Основ </a:t>
            </a:r>
            <a:r>
              <a:rPr lang="ru-RU" altLang="ru-RU" sz="2800" dirty="0" err="1" smtClean="0"/>
              <a:t>психодидактики</a:t>
            </a:r>
            <a:r>
              <a:rPr lang="ru-RU" altLang="ru-RU" sz="2800" dirty="0" smtClean="0"/>
              <a:t>, поликультурного образования, закономерностей поведения в социальных сетях.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dirty="0" smtClean="0">
                <a:solidFill>
                  <a:srgbClr val="C00000"/>
                </a:solidFill>
              </a:rPr>
              <a:t>Основ методики воспитательной работы, основных принципов </a:t>
            </a:r>
            <a:r>
              <a:rPr lang="ru-RU" altLang="ru-RU" sz="2800" dirty="0" err="1" smtClean="0">
                <a:solidFill>
                  <a:srgbClr val="C00000"/>
                </a:solidFill>
              </a:rPr>
              <a:t>деятельностного</a:t>
            </a:r>
            <a:r>
              <a:rPr lang="ru-RU" altLang="ru-RU" sz="2800" dirty="0" smtClean="0">
                <a:solidFill>
                  <a:srgbClr val="C00000"/>
                </a:solidFill>
              </a:rPr>
              <a:t> подхода, виды и приемы современных педагогических технологий.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dirty="0" smtClean="0"/>
              <a:t>Нормативные правовые, руководящие и инструктивные документы, регулирующие организацию и проведение мероприятий за пределами территории образовательной организации (экскурсий, походов и экспедиций).</a:t>
            </a:r>
          </a:p>
          <a:p>
            <a:pPr>
              <a:lnSpc>
                <a:spcPct val="80000"/>
              </a:lnSpc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931150" cy="561975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</a:rPr>
              <a:t>Умения: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908050"/>
            <a:ext cx="8893175" cy="521811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smtClean="0">
                <a:solidFill>
                  <a:srgbClr val="C00000"/>
                </a:solidFill>
              </a:rPr>
              <a:t>Строить воспитательную деятельность с учетом культурных различий детей, половозрастных и индивидуальных особенностей.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smtClean="0"/>
              <a:t>Общаться с детьми, признавать их достоинство, понимая и принимая их.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smtClean="0"/>
              <a:t>Создавать в учебных группах (классе, кружке, секции и т.п.) разновозрастные детско-взрослые общности обучающихся, </a:t>
            </a:r>
            <a:r>
              <a:rPr lang="ru-RU" altLang="ru-RU" sz="2800" smtClean="0">
                <a:solidFill>
                  <a:srgbClr val="C00000"/>
                </a:solidFill>
              </a:rPr>
              <a:t>их родителей </a:t>
            </a:r>
            <a:r>
              <a:rPr lang="ru-RU" altLang="ru-RU" sz="2800" smtClean="0"/>
              <a:t>(законных представителей) и педагогических работников.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smtClean="0"/>
              <a:t>Управлять учебными группами с целью </a:t>
            </a:r>
            <a:r>
              <a:rPr lang="ru-RU" altLang="ru-RU" sz="2800" smtClean="0">
                <a:solidFill>
                  <a:srgbClr val="C00000"/>
                </a:solidFill>
              </a:rPr>
              <a:t>вовлечения обучающихся в процесс обучения и воспитания</a:t>
            </a:r>
            <a:r>
              <a:rPr lang="ru-RU" altLang="ru-RU" sz="2800" smtClean="0"/>
              <a:t>, мотивируя их учебно-познавательную деятельность.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800" smtClean="0">
                <a:solidFill>
                  <a:srgbClr val="C00000"/>
                </a:solidFill>
              </a:rPr>
              <a:t>Владеть методами организации экскурсий, походов и экспедиций и т.п.</a:t>
            </a:r>
          </a:p>
          <a:p>
            <a:pPr>
              <a:lnSpc>
                <a:spcPct val="80000"/>
              </a:lnSpc>
            </a:pPr>
            <a:endParaRPr lang="ru-RU" alt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-180975" y="0"/>
            <a:ext cx="9324975" cy="1417638"/>
          </a:xfrm>
        </p:spPr>
        <p:txBody>
          <a:bodyPr/>
          <a:lstStyle/>
          <a:p>
            <a:r>
              <a:rPr lang="ru-RU" altLang="ru-RU" sz="3200" dirty="0" smtClean="0"/>
              <a:t>Закон </a:t>
            </a:r>
            <a:br>
              <a:rPr lang="ru-RU" altLang="ru-RU" sz="3200" dirty="0" smtClean="0"/>
            </a:br>
            <a:r>
              <a:rPr lang="ru-RU" altLang="ru-RU" sz="3200" b="1" dirty="0" smtClean="0">
                <a:solidFill>
                  <a:srgbClr val="C00000"/>
                </a:solidFill>
              </a:rPr>
              <a:t>«Об образовании в Российской Федерации»</a:t>
            </a:r>
            <a:endParaRPr lang="ru-RU" altLang="ru-RU" sz="3200" dirty="0" smtClean="0"/>
          </a:p>
        </p:txBody>
      </p:sp>
      <p:sp>
        <p:nvSpPr>
          <p:cNvPr id="14339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altLang="ru-RU" sz="2400" dirty="0" smtClean="0">
                <a:solidFill>
                  <a:srgbClr val="C00000"/>
                </a:solidFill>
              </a:rPr>
              <a:t>    </a:t>
            </a:r>
            <a:r>
              <a:rPr lang="ru-RU" altLang="ru-RU" sz="2800" dirty="0" smtClean="0"/>
              <a:t>гарантирует обеспечение воспитания </a:t>
            </a:r>
          </a:p>
          <a:p>
            <a:pPr>
              <a:buFont typeface="Arial" charset="0"/>
              <a:buNone/>
            </a:pPr>
            <a:r>
              <a:rPr lang="ru-RU" altLang="ru-RU" sz="2800" dirty="0" smtClean="0">
                <a:solidFill>
                  <a:srgbClr val="C00000"/>
                </a:solidFill>
              </a:rPr>
              <a:t>    как неотъемлемой части образования, взаимосвязанной с обучением, но осуществляемой и как самостоятельная деятельность, </a:t>
            </a:r>
          </a:p>
          <a:p>
            <a:pPr>
              <a:buFont typeface="Arial" charset="0"/>
              <a:buNone/>
            </a:pPr>
            <a:r>
              <a:rPr lang="ru-RU" altLang="ru-RU" sz="2800" dirty="0" smtClean="0">
                <a:solidFill>
                  <a:srgbClr val="C00000"/>
                </a:solidFill>
              </a:rPr>
              <a:t>     </a:t>
            </a:r>
            <a:r>
              <a:rPr lang="ru-RU" altLang="ru-RU" sz="2800" dirty="0" smtClean="0"/>
              <a:t>направленная на развитие личности, </a:t>
            </a:r>
            <a:br>
              <a:rPr lang="ru-RU" altLang="ru-RU" sz="2800" dirty="0" smtClean="0"/>
            </a:br>
            <a:r>
              <a:rPr lang="ru-RU" altLang="ru-RU" sz="2800" dirty="0" smtClean="0"/>
              <a:t>создание условий для самоопределения и социализации детей на основе </a:t>
            </a:r>
            <a:r>
              <a:rPr lang="ru-RU" altLang="ru-RU" sz="2800" dirty="0" err="1" smtClean="0"/>
              <a:t>социокультурных</a:t>
            </a:r>
            <a:r>
              <a:rPr lang="ru-RU" altLang="ru-RU" sz="2800" dirty="0" smtClean="0"/>
              <a:t>, духовно-нравственных ценностей и принятых в обществе правил и норм поведения в интересах человека, семьи, общества и государства.</a:t>
            </a:r>
          </a:p>
        </p:txBody>
      </p:sp>
      <p:pic>
        <p:nvPicPr>
          <p:cNvPr id="6" name="Picture 4" descr="На главную страницу: КонсультантПлюс - общероссийская сеть распространения правовой информ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788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107950" y="274638"/>
            <a:ext cx="93599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smtClean="0">
                <a:solidFill>
                  <a:srgbClr val="FF0000"/>
                </a:solidFill>
              </a:rPr>
              <a:t>Рабочее время </a:t>
            </a:r>
            <a:r>
              <a:rPr lang="ru-RU" altLang="ru-RU" sz="3600" smtClean="0">
                <a:solidFill>
                  <a:srgbClr val="C00000"/>
                </a:solidFill>
              </a:rPr>
              <a:t>педагогических работников</a:t>
            </a:r>
            <a:r>
              <a:rPr lang="ru-RU" altLang="ru-RU" smtClean="0">
                <a:solidFill>
                  <a:srgbClr val="C00000"/>
                </a:solidFill>
              </a:rPr>
              <a:t>:</a:t>
            </a:r>
            <a:br>
              <a:rPr lang="ru-RU" altLang="ru-RU" smtClean="0">
                <a:solidFill>
                  <a:srgbClr val="C00000"/>
                </a:solidFill>
              </a:rPr>
            </a:br>
            <a:endParaRPr lang="ru-RU" alt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ADBD3-449F-48D6-A6BD-FD427ABE68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581726" cy="409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На главную страницу: КонсультантПлюс - общероссийская сеть распространения правовой информ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86929" cy="78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2063</Words>
  <Application>Microsoft Office PowerPoint</Application>
  <PresentationFormat>Экран (4:3)</PresentationFormat>
  <Paragraphs>292</Paragraphs>
  <Slides>57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Воспитание младших школьников  в условиях реализации ФГОС НОО</vt:lpstr>
      <vt:lpstr>Слайд 2</vt:lpstr>
      <vt:lpstr>Слайд 3</vt:lpstr>
      <vt:lpstr>Профстандарт педагога – воспитательная деятельность </vt:lpstr>
      <vt:lpstr> </vt:lpstr>
      <vt:lpstr> Необходимые знания: </vt:lpstr>
      <vt:lpstr>Умения:</vt:lpstr>
      <vt:lpstr>Закон  «Об образовании в Российской Федерации»</vt:lpstr>
      <vt:lpstr>Рабочее время педагогических работников: </vt:lpstr>
      <vt:lpstr>Образование - это</vt:lpstr>
      <vt:lpstr>Воспитание - это</vt:lpstr>
      <vt:lpstr>"Стратегия развития воспитания в Российской Федерации на период до 2025 года</vt:lpstr>
      <vt:lpstr>Слайд 13</vt:lpstr>
      <vt:lpstr>Слайд 14</vt:lpstr>
      <vt:lpstr>Приоритетная задача РФ  в сфере воспитания </vt:lpstr>
      <vt:lpstr>Слайд 16</vt:lpstr>
      <vt:lpstr>Слайд 17</vt:lpstr>
      <vt:lpstr>Слайд 18</vt:lpstr>
      <vt:lpstr>Ключевые направления развития воспитания </vt:lpstr>
      <vt:lpstr>Слайд 20</vt:lpstr>
      <vt:lpstr>Ожидаемые результаты</vt:lpstr>
      <vt:lpstr>П Л А Н мероприятий  по реализации в 2016 - 2020 годах  Стратегии развития воспитания в Российской Федерации  на период до 2025 года    УТВЕРЖДЕН распоряжением Правительства Российской Федерации от 12 марта 2016 г. № 423-р </vt:lpstr>
      <vt:lpstr>II квартал 2016 г. </vt:lpstr>
      <vt:lpstr>II квартал 2016 г. </vt:lpstr>
      <vt:lpstr>III квартал 2016 г.  </vt:lpstr>
      <vt:lpstr>IV квартал 2016 г. </vt:lpstr>
      <vt:lpstr>IV квартал 2016 г. (далее ежегодно) </vt:lpstr>
      <vt:lpstr>ежегодно, начиная с IV квартала 2016 г.</vt:lpstr>
      <vt:lpstr>III квартал 2016 г.</vt:lpstr>
      <vt:lpstr>II квартал 2017 г</vt:lpstr>
      <vt:lpstr>ежегодно, начиная с IV квартала 2016 г. </vt:lpstr>
      <vt:lpstr>ежегодно, начиная с IV квартала 2016 г</vt:lpstr>
      <vt:lpstr>2018 -2019</vt:lpstr>
      <vt:lpstr>Слайд 34</vt:lpstr>
      <vt:lpstr>Основные направления развития воспитания школьников в рамках ФГОС</vt:lpstr>
      <vt:lpstr>Слайд 36</vt:lpstr>
      <vt:lpstr>Слайд 37</vt:lpstr>
      <vt:lpstr>Концепция  духовно-нравственного развития и воспитания личности гражданина России</vt:lpstr>
      <vt:lpstr>  Современный национальный воспитательный идеал </vt:lpstr>
      <vt:lpstr> Современный национальный воспитательный идеал</vt:lpstr>
      <vt:lpstr>Базовые национальные ценности</vt:lpstr>
      <vt:lpstr> Духовно-нравственное развитие и воспитание личности гражданина России</vt:lpstr>
      <vt:lpstr>Слайд 43</vt:lpstr>
      <vt:lpstr>Термин «Идентичность»</vt:lpstr>
      <vt:lpstr>Идентичность личности </vt:lpstr>
      <vt:lpstr>Гражданская идентичность</vt:lpstr>
      <vt:lpstr>Слайд 47</vt:lpstr>
      <vt:lpstr>Слайд 48</vt:lpstr>
      <vt:lpstr>Музейная педагогика</vt:lpstr>
      <vt:lpstr>Алгоритм взаимодействия  семьи и школы</vt:lpstr>
      <vt:lpstr>Слайд 51</vt:lpstr>
      <vt:lpstr>Слайд 52</vt:lpstr>
      <vt:lpstr>Российский учитель </vt:lpstr>
      <vt:lpstr>Слайд 54</vt:lpstr>
      <vt:lpstr>С кем мы имеем дело? Или будем иметь в ближайшем будущем?</vt:lpstr>
      <vt:lpstr>Слайд 56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KATE</cp:lastModifiedBy>
  <cp:revision>148</cp:revision>
  <dcterms:created xsi:type="dcterms:W3CDTF">2014-12-02T17:20:28Z</dcterms:created>
  <dcterms:modified xsi:type="dcterms:W3CDTF">2016-09-14T10:30:23Z</dcterms:modified>
</cp:coreProperties>
</file>